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0" r:id="rId9"/>
    <p:sldId id="261" r:id="rId10"/>
    <p:sldId id="263" r:id="rId11"/>
    <p:sldId id="262" r:id="rId12"/>
    <p:sldId id="264" r:id="rId13"/>
    <p:sldId id="265" r:id="rId14"/>
    <p:sldId id="266" r:id="rId15"/>
    <p:sldId id="267" r:id="rId16"/>
    <p:sldId id="268" r:id="rId17"/>
    <p:sldId id="270" r:id="rId18"/>
    <p:sldId id="269" r:id="rId19"/>
    <p:sldId id="271" r:id="rId20"/>
    <p:sldId id="273" r:id="rId21"/>
    <p:sldId id="272" r:id="rId22"/>
    <p:sldId id="274" r:id="rId23"/>
    <p:sldId id="275" r:id="rId24"/>
    <p:sldId id="276" r:id="rId25"/>
    <p:sldId id="278"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48DA85-0209-4125-BE08-652497C56624}" v="2" dt="2023-10-27T06:16:28.263"/>
    <p1510:client id="{2345AFBA-3626-48C4-1380-38D2B3151447}" v="410" dt="2023-10-26T04:48:25.894"/>
    <p1510:client id="{33C953B0-A60E-D0D4-E378-F292C99A1BDB}" v="335" dt="2023-10-18T05:28:34.473"/>
    <p1510:client id="{6581C1A8-EE1A-8675-5632-E4F972E462BD}" v="1052" dt="2023-10-18T07:51:59.683"/>
    <p1510:client id="{D2C4B7CB-5F5E-47B7-BF58-701B748A8C0E}" v="676" dt="2023-10-24T07:59:59.791"/>
    <p1510:client id="{D778C0A4-AAE9-C0AC-A34B-238E20715829}" v="314" dt="2023-10-18T09:27:32.566"/>
    <p1510:client id="{D8A975AC-B965-6DB6-3B74-2215B41650FE}" v="70" dt="2023-10-20T08:40:21.514"/>
    <p1510:client id="{EEA19B95-072E-4D73-A33B-A41829DE39F7}" v="14" dt="2023-10-16T10:00:57.238"/>
    <p1510:client id="{F108EB73-FE20-7CD6-AA8A-D987A640B39B}" v="787" dt="2023-10-19T12:39:04.9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risma.io/docs/concepts/components/prisma-client" TargetMode="External"/><Relationship Id="rId7" Type="http://schemas.openxmlformats.org/officeDocument/2006/relationships/hyperlink" Target="https://www.prisma.io/docs/understand-prisma/prisma-in-your-stack/graphql"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www.prisma.io/docs/understand-prisma/prisma-in-your-stack/rest" TargetMode="External"/><Relationship Id="rId5" Type="http://schemas.openxmlformats.org/officeDocument/2006/relationships/hyperlink" Target="https://github.com/prisma/studio" TargetMode="External"/><Relationship Id="rId4" Type="http://schemas.openxmlformats.org/officeDocument/2006/relationships/hyperlink" Target="https://www.prisma.io/docs/concepts/components/prisma-migrat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Calibri"/>
                <a:cs typeface="Calibri Light"/>
              </a:rPr>
              <a:t>BAAS DATA ACCESS LAYER</a:t>
            </a:r>
            <a:endParaRPr lang="en-US" b="1" dirty="0">
              <a:latin typeface="Calibri"/>
            </a:endParaRPr>
          </a:p>
        </p:txBody>
      </p:sp>
      <p:sp>
        <p:nvSpPr>
          <p:cNvPr id="3" name="Subtitle 2"/>
          <p:cNvSpPr>
            <a:spLocks noGrp="1"/>
          </p:cNvSpPr>
          <p:nvPr>
            <p:ph type="subTitle" idx="1"/>
          </p:nvPr>
        </p:nvSpPr>
        <p:spPr>
          <a:xfrm>
            <a:off x="1524000" y="3978555"/>
            <a:ext cx="9144000" cy="1279245"/>
          </a:xfrm>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318D8-C650-C007-A9D7-7C9C5712285E}"/>
              </a:ext>
            </a:extLst>
          </p:cNvPr>
          <p:cNvSpPr>
            <a:spLocks noGrp="1"/>
          </p:cNvSpPr>
          <p:nvPr>
            <p:ph type="title"/>
          </p:nvPr>
        </p:nvSpPr>
        <p:spPr>
          <a:xfrm>
            <a:off x="602713" y="-66034"/>
            <a:ext cx="3419593" cy="2358774"/>
          </a:xfrm>
        </p:spPr>
        <p:txBody>
          <a:bodyPr anchor="b">
            <a:normAutofit/>
          </a:bodyPr>
          <a:lstStyle/>
          <a:p>
            <a:r>
              <a:rPr lang="en-US" sz="5400" b="1">
                <a:latin typeface="Calibri"/>
                <a:cs typeface="Calibri"/>
              </a:rPr>
              <a:t>mocks</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872A11-1C3D-924E-5383-C8E73BDB625D}"/>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2200" dirty="0">
                <a:cs typeface="Calibri"/>
              </a:rPr>
              <a:t>Mock is nothing but a Json which consist of </a:t>
            </a:r>
            <a:r>
              <a:rPr lang="en-US" sz="2200" b="1" dirty="0">
                <a:cs typeface="Calibri"/>
              </a:rPr>
              <a:t>Api id</a:t>
            </a:r>
            <a:r>
              <a:rPr lang="en-US" sz="2200" dirty="0">
                <a:cs typeface="Calibri"/>
              </a:rPr>
              <a:t> as a</a:t>
            </a:r>
            <a:r>
              <a:rPr lang="en-US" sz="2200" b="1" dirty="0">
                <a:cs typeface="Calibri"/>
              </a:rPr>
              <a:t> key</a:t>
            </a:r>
            <a:r>
              <a:rPr lang="en-US" sz="2200" dirty="0">
                <a:cs typeface="Calibri"/>
              </a:rPr>
              <a:t> and data, status and message as a</a:t>
            </a:r>
            <a:r>
              <a:rPr lang="en-US" sz="2200" b="1" dirty="0">
                <a:cs typeface="Calibri"/>
              </a:rPr>
              <a:t> value</a:t>
            </a:r>
            <a:r>
              <a:rPr lang="en-US" sz="2200" dirty="0">
                <a:cs typeface="Calibri"/>
              </a:rPr>
              <a:t> for it.</a:t>
            </a:r>
          </a:p>
          <a:p>
            <a:r>
              <a:rPr lang="en-US" sz="2200" dirty="0">
                <a:cs typeface="Calibri"/>
              </a:rPr>
              <a:t>Mock is a</a:t>
            </a:r>
            <a:r>
              <a:rPr lang="en-US" sz="2200" b="1" dirty="0">
                <a:cs typeface="Calibri"/>
              </a:rPr>
              <a:t> static data </a:t>
            </a:r>
            <a:r>
              <a:rPr lang="en-US" sz="2200" dirty="0">
                <a:cs typeface="Calibri"/>
              </a:rPr>
              <a:t>of an api</a:t>
            </a:r>
          </a:p>
          <a:p>
            <a:r>
              <a:rPr lang="en-US" sz="2200" dirty="0">
                <a:cs typeface="Calibri"/>
              </a:rPr>
              <a:t>It is the structure of the actual output.</a:t>
            </a:r>
          </a:p>
          <a:p>
            <a:endParaRPr lang="en-US" sz="2200">
              <a:cs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AAD648DE-E17A-4877-7ECD-55160F719D90}"/>
              </a:ext>
            </a:extLst>
          </p:cNvPr>
          <p:cNvPicPr>
            <a:picLocks noChangeAspect="1"/>
          </p:cNvPicPr>
          <p:nvPr/>
        </p:nvPicPr>
        <p:blipFill>
          <a:blip r:embed="rId2"/>
          <a:stretch>
            <a:fillRect/>
          </a:stretch>
        </p:blipFill>
        <p:spPr>
          <a:xfrm>
            <a:off x="4738963" y="1939662"/>
            <a:ext cx="6903720" cy="3900601"/>
          </a:xfrm>
          <a:prstGeom prst="rect">
            <a:avLst/>
          </a:prstGeom>
        </p:spPr>
      </p:pic>
    </p:spTree>
    <p:extLst>
      <p:ext uri="{BB962C8B-B14F-4D97-AF65-F5344CB8AC3E}">
        <p14:creationId xmlns:p14="http://schemas.microsoft.com/office/powerpoint/2010/main" val="2257900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D99E-1461-5AAC-3186-31432C511790}"/>
              </a:ext>
            </a:extLst>
          </p:cNvPr>
          <p:cNvSpPr>
            <a:spLocks noGrp="1"/>
          </p:cNvSpPr>
          <p:nvPr>
            <p:ph type="title"/>
          </p:nvPr>
        </p:nvSpPr>
        <p:spPr>
          <a:xfrm>
            <a:off x="7910283" y="741391"/>
            <a:ext cx="3397017" cy="1616203"/>
          </a:xfrm>
        </p:spPr>
        <p:txBody>
          <a:bodyPr anchor="b">
            <a:normAutofit/>
          </a:bodyPr>
          <a:lstStyle/>
          <a:p>
            <a:r>
              <a:rPr lang="en-US" sz="3200" b="1" dirty="0">
                <a:latin typeface="Calibri"/>
                <a:cs typeface="Calibri Light"/>
              </a:rPr>
              <a:t>Schemas</a:t>
            </a:r>
            <a:endParaRPr lang="en-US" sz="3200" b="1" dirty="0">
              <a:latin typeface="Calibri"/>
            </a:endParaRPr>
          </a:p>
        </p:txBody>
      </p:sp>
      <p:pic>
        <p:nvPicPr>
          <p:cNvPr id="4" name="Picture 3" descr="A computer screen shot of a program&#10;&#10;Description automatically generated">
            <a:extLst>
              <a:ext uri="{FF2B5EF4-FFF2-40B4-BE49-F238E27FC236}">
                <a16:creationId xmlns:a16="http://schemas.microsoft.com/office/drawing/2014/main" id="{33B83170-9474-7BE2-EAE0-5F4BE1A81D13}"/>
              </a:ext>
            </a:extLst>
          </p:cNvPr>
          <p:cNvPicPr>
            <a:picLocks noChangeAspect="1"/>
          </p:cNvPicPr>
          <p:nvPr/>
        </p:nvPicPr>
        <p:blipFill rotWithShape="1">
          <a:blip r:embed="rId2"/>
          <a:srcRect r="31714" b="-1"/>
          <a:stretch/>
        </p:blipFill>
        <p:spPr>
          <a:xfrm>
            <a:off x="884698" y="877413"/>
            <a:ext cx="6406903" cy="5043096"/>
          </a:xfrm>
          <a:prstGeom prst="rect">
            <a:avLst/>
          </a:prstGeom>
        </p:spPr>
      </p:pic>
      <p:grpSp>
        <p:nvGrpSpPr>
          <p:cNvPr id="15" name="Group 14">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0" name="Rectangle 9">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99B416E-1803-5BCE-FA90-6DFC92D31F93}"/>
              </a:ext>
            </a:extLst>
          </p:cNvPr>
          <p:cNvSpPr>
            <a:spLocks noGrp="1"/>
          </p:cNvSpPr>
          <p:nvPr>
            <p:ph idx="1"/>
          </p:nvPr>
        </p:nvSpPr>
        <p:spPr>
          <a:xfrm>
            <a:off x="7910284" y="2533476"/>
            <a:ext cx="3405415" cy="3447832"/>
          </a:xfrm>
        </p:spPr>
        <p:txBody>
          <a:bodyPr vert="horz" lIns="91440" tIns="45720" rIns="91440" bIns="45720" rtlCol="0" anchor="t">
            <a:normAutofit/>
          </a:bodyPr>
          <a:lstStyle/>
          <a:p>
            <a:pPr marL="0" indent="0">
              <a:buNone/>
            </a:pPr>
            <a:r>
              <a:rPr lang="en-US" sz="2000">
                <a:ea typeface="+mn-lt"/>
                <a:cs typeface="+mn-lt"/>
              </a:rPr>
              <a:t>The main configuration file for your Prisma setup</a:t>
            </a:r>
          </a:p>
          <a:p>
            <a:pPr marL="0" indent="0">
              <a:buNone/>
            </a:pPr>
            <a:r>
              <a:rPr lang="en-US" sz="2000">
                <a:ea typeface="+mn-lt"/>
                <a:cs typeface="+mn-lt"/>
              </a:rPr>
              <a:t>Schema consist of the structure of the table.</a:t>
            </a:r>
          </a:p>
          <a:p>
            <a:pPr marL="0" indent="0">
              <a:buNone/>
            </a:pPr>
            <a:r>
              <a:rPr lang="en-US" sz="2000">
                <a:ea typeface="+mn-lt"/>
                <a:cs typeface="+mn-lt"/>
              </a:rPr>
              <a:t>Prisma schema is the place where you define the structure of your needed table.</a:t>
            </a:r>
          </a:p>
          <a:p>
            <a:pPr marL="0" indent="0">
              <a:buNone/>
            </a:pPr>
            <a:endParaRPr lang="en-US" sz="2000">
              <a:ea typeface="+mn-lt"/>
              <a:cs typeface="+mn-lt"/>
            </a:endParaRPr>
          </a:p>
        </p:txBody>
      </p:sp>
    </p:spTree>
    <p:extLst>
      <p:ext uri="{BB962C8B-B14F-4D97-AF65-F5344CB8AC3E}">
        <p14:creationId xmlns:p14="http://schemas.microsoft.com/office/powerpoint/2010/main" val="425704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55C85-170C-A681-210C-0AC17E01A646}"/>
              </a:ext>
            </a:extLst>
          </p:cNvPr>
          <p:cNvSpPr>
            <a:spLocks noGrp="1"/>
          </p:cNvSpPr>
          <p:nvPr>
            <p:ph type="title"/>
          </p:nvPr>
        </p:nvSpPr>
        <p:spPr>
          <a:xfrm>
            <a:off x="640080" y="329184"/>
            <a:ext cx="6894576" cy="1783080"/>
          </a:xfrm>
        </p:spPr>
        <p:txBody>
          <a:bodyPr anchor="b">
            <a:normAutofit/>
          </a:bodyPr>
          <a:lstStyle/>
          <a:p>
            <a:r>
              <a:rPr lang="en-US" sz="5400" b="1">
                <a:latin typeface="Calibri"/>
                <a:cs typeface="Calibri Light"/>
              </a:rPr>
              <a:t>Services</a:t>
            </a:r>
            <a:endParaRPr lang="en-US" sz="5400" b="1">
              <a:latin typeface="Calibri"/>
            </a:endParaRPr>
          </a:p>
        </p:txBody>
      </p:sp>
      <p:sp>
        <p:nvSpPr>
          <p:cNvPr id="2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EEB05-9798-D1A4-0A46-3F5C4056D891}"/>
              </a:ext>
            </a:extLst>
          </p:cNvPr>
          <p:cNvSpPr>
            <a:spLocks noGrp="1"/>
          </p:cNvSpPr>
          <p:nvPr>
            <p:ph idx="1"/>
          </p:nvPr>
        </p:nvSpPr>
        <p:spPr>
          <a:xfrm>
            <a:off x="640080" y="2706624"/>
            <a:ext cx="6894576" cy="3483864"/>
          </a:xfrm>
        </p:spPr>
        <p:txBody>
          <a:bodyPr vert="horz" lIns="91440" tIns="45720" rIns="91440" bIns="45720" rtlCol="0">
            <a:normAutofit/>
          </a:bodyPr>
          <a:lstStyle/>
          <a:p>
            <a:r>
              <a:rPr lang="en-US" sz="2200">
                <a:cs typeface="Calibri"/>
              </a:rPr>
              <a:t>Services is place where do we perform all the CRUD Operations by creating a six individual files for one folder</a:t>
            </a:r>
          </a:p>
          <a:p>
            <a:r>
              <a:rPr lang="en-US" sz="2200">
                <a:cs typeface="Calibri"/>
              </a:rPr>
              <a:t>We do write the conditions that need to be performed </a:t>
            </a:r>
          </a:p>
          <a:p>
            <a:r>
              <a:rPr lang="en-US" sz="2200">
                <a:cs typeface="Calibri"/>
              </a:rPr>
              <a:t>Here we connect with database</a:t>
            </a:r>
          </a:p>
          <a:p>
            <a:endParaRPr lang="en-US" sz="2200">
              <a:cs typeface="Calibri"/>
            </a:endParaRPr>
          </a:p>
          <a:p>
            <a:endParaRPr lang="en-US" sz="2200">
              <a:cs typeface="Calibri"/>
            </a:endParaRPr>
          </a:p>
        </p:txBody>
      </p:sp>
      <p:pic>
        <p:nvPicPr>
          <p:cNvPr id="5" name="Picture 4" descr="A screen shot of a computer program&#10;&#10;Description automatically generated">
            <a:extLst>
              <a:ext uri="{FF2B5EF4-FFF2-40B4-BE49-F238E27FC236}">
                <a16:creationId xmlns:a16="http://schemas.microsoft.com/office/drawing/2014/main" id="{B3FD48B1-B216-EB28-6DDF-6D4D792F39C7}"/>
              </a:ext>
            </a:extLst>
          </p:cNvPr>
          <p:cNvPicPr>
            <a:picLocks noChangeAspect="1"/>
          </p:cNvPicPr>
          <p:nvPr/>
        </p:nvPicPr>
        <p:blipFill>
          <a:blip r:embed="rId2"/>
          <a:stretch>
            <a:fillRect/>
          </a:stretch>
        </p:blipFill>
        <p:spPr>
          <a:xfrm>
            <a:off x="7431100" y="57788"/>
            <a:ext cx="4757401" cy="5205128"/>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2CC773C2-EA3C-FA14-A440-8A04285E9F11}"/>
              </a:ext>
            </a:extLst>
          </p:cNvPr>
          <p:cNvPicPr>
            <a:picLocks noChangeAspect="1"/>
          </p:cNvPicPr>
          <p:nvPr/>
        </p:nvPicPr>
        <p:blipFill>
          <a:blip r:embed="rId3"/>
          <a:stretch>
            <a:fillRect/>
          </a:stretch>
        </p:blipFill>
        <p:spPr>
          <a:xfrm>
            <a:off x="2144136" y="4348155"/>
            <a:ext cx="4927261" cy="2390939"/>
          </a:xfrm>
          <a:prstGeom prst="rect">
            <a:avLst/>
          </a:prstGeom>
        </p:spPr>
      </p:pic>
    </p:spTree>
    <p:extLst>
      <p:ext uri="{BB962C8B-B14F-4D97-AF65-F5344CB8AC3E}">
        <p14:creationId xmlns:p14="http://schemas.microsoft.com/office/powerpoint/2010/main" val="2824929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C509D2-0C1A-47B8-89C1-D3AB17D45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B14298-3B91-D2DF-E9B2-CBC57CB0B51C}"/>
              </a:ext>
            </a:extLst>
          </p:cNvPr>
          <p:cNvSpPr>
            <a:spLocks noGrp="1"/>
          </p:cNvSpPr>
          <p:nvPr>
            <p:ph type="title"/>
          </p:nvPr>
        </p:nvSpPr>
        <p:spPr>
          <a:xfrm>
            <a:off x="6600264" y="556994"/>
            <a:ext cx="4753535" cy="1672499"/>
          </a:xfrm>
        </p:spPr>
        <p:txBody>
          <a:bodyPr>
            <a:normAutofit/>
          </a:bodyPr>
          <a:lstStyle/>
          <a:p>
            <a:r>
              <a:rPr lang="en-US" sz="4000" b="1">
                <a:latin typeface="Calibri"/>
                <a:cs typeface="Calibri Light"/>
              </a:rPr>
              <a:t>utils</a:t>
            </a:r>
            <a:endParaRPr lang="en-US" sz="4000" b="1">
              <a:latin typeface="Calibri"/>
            </a:endParaRPr>
          </a:p>
        </p:txBody>
      </p:sp>
      <p:pic>
        <p:nvPicPr>
          <p:cNvPr id="4" name="Picture 3" descr="A computer screen shot of many colorful text&#10;&#10;Description automatically generated">
            <a:extLst>
              <a:ext uri="{FF2B5EF4-FFF2-40B4-BE49-F238E27FC236}">
                <a16:creationId xmlns:a16="http://schemas.microsoft.com/office/drawing/2014/main" id="{474666A5-A2A7-4AEB-C8E0-FC4AFD4F54CE}"/>
              </a:ext>
            </a:extLst>
          </p:cNvPr>
          <p:cNvPicPr>
            <a:picLocks noChangeAspect="1"/>
          </p:cNvPicPr>
          <p:nvPr/>
        </p:nvPicPr>
        <p:blipFill rotWithShape="1">
          <a:blip r:embed="rId2"/>
          <a:srcRect r="36318" b="1"/>
          <a:stretch/>
        </p:blipFill>
        <p:spPr>
          <a:xfrm>
            <a:off x="-315086" y="3527788"/>
            <a:ext cx="6919541" cy="3414898"/>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029C1452-0788-6AC3-3634-0B4CC95EB5CF}"/>
              </a:ext>
            </a:extLst>
          </p:cNvPr>
          <p:cNvPicPr>
            <a:picLocks noChangeAspect="1"/>
          </p:cNvPicPr>
          <p:nvPr/>
        </p:nvPicPr>
        <p:blipFill rotWithShape="1">
          <a:blip r:embed="rId3"/>
          <a:srcRect l="1887" t="13711" r="-1887" b="21389"/>
          <a:stretch/>
        </p:blipFill>
        <p:spPr>
          <a:xfrm>
            <a:off x="3771919" y="37640"/>
            <a:ext cx="2831256" cy="3337586"/>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E00D0CE0-CC65-B355-A71C-EFF91BC1663A}"/>
              </a:ext>
            </a:extLst>
          </p:cNvPr>
          <p:cNvPicPr>
            <a:picLocks noChangeAspect="1"/>
          </p:cNvPicPr>
          <p:nvPr/>
        </p:nvPicPr>
        <p:blipFill rotWithShape="1">
          <a:blip r:embed="rId4"/>
          <a:srcRect t="9311" r="1" b="1"/>
          <a:stretch/>
        </p:blipFill>
        <p:spPr>
          <a:xfrm>
            <a:off x="-310445" y="37610"/>
            <a:ext cx="3846716" cy="3339649"/>
          </a:xfrm>
          <a:prstGeom prst="rect">
            <a:avLst/>
          </a:prstGeom>
        </p:spPr>
      </p:pic>
      <p:sp>
        <p:nvSpPr>
          <p:cNvPr id="3" name="Content Placeholder 2">
            <a:extLst>
              <a:ext uri="{FF2B5EF4-FFF2-40B4-BE49-F238E27FC236}">
                <a16:creationId xmlns:a16="http://schemas.microsoft.com/office/drawing/2014/main" id="{A1935A00-C804-190D-62AE-BD2881BE28C2}"/>
              </a:ext>
            </a:extLst>
          </p:cNvPr>
          <p:cNvSpPr>
            <a:spLocks noGrp="1"/>
          </p:cNvSpPr>
          <p:nvPr>
            <p:ph idx="1"/>
          </p:nvPr>
        </p:nvSpPr>
        <p:spPr>
          <a:xfrm>
            <a:off x="6600265" y="2413645"/>
            <a:ext cx="4753534" cy="3694734"/>
          </a:xfrm>
        </p:spPr>
        <p:txBody>
          <a:bodyPr vert="horz" lIns="91440" tIns="45720" rIns="91440" bIns="45720" rtlCol="0">
            <a:normAutofit/>
          </a:bodyPr>
          <a:lstStyle/>
          <a:p>
            <a:r>
              <a:rPr lang="en-US" sz="2000">
                <a:cs typeface="Calibri"/>
              </a:rPr>
              <a:t>It consist of commons, endpoints and messages</a:t>
            </a:r>
          </a:p>
          <a:p>
            <a:r>
              <a:rPr lang="en-US" sz="2000">
                <a:cs typeface="Calibri"/>
              </a:rPr>
              <a:t>Commons:-It consists of code for service response, executing controllers, handling unauthorized responses, validates request headers and many more</a:t>
            </a:r>
          </a:p>
          <a:p>
            <a:r>
              <a:rPr lang="en-US" sz="2000">
                <a:cs typeface="Calibri"/>
              </a:rPr>
              <a:t>Endpoints:-It contains all the endpoints required for the application</a:t>
            </a:r>
          </a:p>
          <a:p>
            <a:r>
              <a:rPr lang="en-US" sz="2000">
                <a:cs typeface="Calibri"/>
              </a:rPr>
              <a:t>Messages:-It contains common messages that are required when the application is successful or failed.</a:t>
            </a:r>
          </a:p>
        </p:txBody>
      </p:sp>
    </p:spTree>
    <p:extLst>
      <p:ext uri="{BB962C8B-B14F-4D97-AF65-F5344CB8AC3E}">
        <p14:creationId xmlns:p14="http://schemas.microsoft.com/office/powerpoint/2010/main" val="1945183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2649-4A39-6BAF-BF3E-DC247E97A121}"/>
              </a:ext>
            </a:extLst>
          </p:cNvPr>
          <p:cNvSpPr>
            <a:spLocks noGrp="1"/>
          </p:cNvSpPr>
          <p:nvPr>
            <p:ph type="title"/>
          </p:nvPr>
        </p:nvSpPr>
        <p:spPr>
          <a:xfrm>
            <a:off x="838200" y="392339"/>
            <a:ext cx="9535885" cy="881064"/>
          </a:xfrm>
        </p:spPr>
        <p:txBody>
          <a:bodyPr/>
          <a:lstStyle/>
          <a:p>
            <a:r>
              <a:rPr lang="en-US" dirty="0">
                <a:ea typeface="Calibri Light"/>
                <a:cs typeface="Calibri Light"/>
              </a:rPr>
              <a:t>env</a:t>
            </a:r>
            <a:endParaRPr lang="en-US" dirty="0"/>
          </a:p>
        </p:txBody>
      </p:sp>
      <p:sp>
        <p:nvSpPr>
          <p:cNvPr id="3" name="Content Placeholder 2">
            <a:extLst>
              <a:ext uri="{FF2B5EF4-FFF2-40B4-BE49-F238E27FC236}">
                <a16:creationId xmlns:a16="http://schemas.microsoft.com/office/drawing/2014/main" id="{5F3ABCF0-3A0E-393F-81BE-4C24B2DFD6AE}"/>
              </a:ext>
            </a:extLst>
          </p:cNvPr>
          <p:cNvSpPr>
            <a:spLocks noGrp="1"/>
          </p:cNvSpPr>
          <p:nvPr>
            <p:ph idx="1"/>
          </p:nvPr>
        </p:nvSpPr>
        <p:spPr>
          <a:xfrm>
            <a:off x="838200" y="1217840"/>
            <a:ext cx="10515600" cy="4959123"/>
          </a:xfrm>
        </p:spPr>
        <p:txBody>
          <a:bodyPr vert="horz" lIns="91440" tIns="45720" rIns="91440" bIns="45720" rtlCol="0" anchor="t">
            <a:normAutofit/>
          </a:bodyPr>
          <a:lstStyle/>
          <a:p>
            <a:r>
              <a:rPr lang="en-US" dirty="0">
                <a:cs typeface="Calibri"/>
              </a:rPr>
              <a:t>It consist of database URL , the database you are going to use .</a:t>
            </a:r>
          </a:p>
          <a:p>
            <a:endParaRPr lang="en-US" dirty="0">
              <a:ea typeface="+mn-lt"/>
              <a:cs typeface="+mn-lt"/>
            </a:endParaRPr>
          </a:p>
        </p:txBody>
      </p:sp>
      <p:pic>
        <p:nvPicPr>
          <p:cNvPr id="4" name="Picture 3" descr="A screenshot of a computer&#10;&#10;Description automatically generated">
            <a:extLst>
              <a:ext uri="{FF2B5EF4-FFF2-40B4-BE49-F238E27FC236}">
                <a16:creationId xmlns:a16="http://schemas.microsoft.com/office/drawing/2014/main" id="{7F5AB37F-8FD6-4E1F-8077-E241EFDD6D40}"/>
              </a:ext>
            </a:extLst>
          </p:cNvPr>
          <p:cNvPicPr>
            <a:picLocks noChangeAspect="1"/>
          </p:cNvPicPr>
          <p:nvPr/>
        </p:nvPicPr>
        <p:blipFill>
          <a:blip r:embed="rId2"/>
          <a:stretch>
            <a:fillRect/>
          </a:stretch>
        </p:blipFill>
        <p:spPr>
          <a:xfrm>
            <a:off x="1025769" y="1709943"/>
            <a:ext cx="9993922" cy="4854653"/>
          </a:xfrm>
          <a:prstGeom prst="rect">
            <a:avLst/>
          </a:prstGeom>
        </p:spPr>
      </p:pic>
    </p:spTree>
    <p:extLst>
      <p:ext uri="{BB962C8B-B14F-4D97-AF65-F5344CB8AC3E}">
        <p14:creationId xmlns:p14="http://schemas.microsoft.com/office/powerpoint/2010/main" val="563666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BA57D-08AC-0D72-1457-C1B0BD718E26}"/>
              </a:ext>
            </a:extLst>
          </p:cNvPr>
          <p:cNvSpPr>
            <a:spLocks noGrp="1"/>
          </p:cNvSpPr>
          <p:nvPr>
            <p:ph type="title"/>
          </p:nvPr>
        </p:nvSpPr>
        <p:spPr>
          <a:xfrm>
            <a:off x="572493" y="238539"/>
            <a:ext cx="11018520" cy="1434415"/>
          </a:xfrm>
        </p:spPr>
        <p:txBody>
          <a:bodyPr anchor="b">
            <a:normAutofit/>
          </a:bodyPr>
          <a:lstStyle/>
          <a:p>
            <a:r>
              <a:rPr lang="en-US" sz="5400" b="1">
                <a:latin typeface="Calibri"/>
                <a:cs typeface="Calibri Light" panose="020F0302020204030204"/>
              </a:rPr>
              <a:t>test</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A052DD-EE8F-69AC-B1EC-CCB044A21F29}"/>
              </a:ext>
            </a:extLst>
          </p:cNvPr>
          <p:cNvSpPr>
            <a:spLocks noGrp="1"/>
          </p:cNvSpPr>
          <p:nvPr>
            <p:ph idx="1"/>
          </p:nvPr>
        </p:nvSpPr>
        <p:spPr>
          <a:xfrm>
            <a:off x="572493" y="2071316"/>
            <a:ext cx="6713552" cy="4119172"/>
          </a:xfrm>
        </p:spPr>
        <p:txBody>
          <a:bodyPr vert="horz" lIns="91440" tIns="45720" rIns="91440" bIns="45720" rtlCol="0" anchor="t">
            <a:normAutofit/>
          </a:bodyPr>
          <a:lstStyle/>
          <a:p>
            <a:pPr marL="0" indent="0">
              <a:buNone/>
            </a:pPr>
            <a:r>
              <a:rPr lang="en-US" sz="2200" dirty="0">
                <a:cs typeface="Calibri"/>
              </a:rPr>
              <a:t>Test is for unitest </a:t>
            </a:r>
          </a:p>
          <a:p>
            <a:pPr marL="0" indent="0">
              <a:buNone/>
            </a:pPr>
            <a:r>
              <a:rPr lang="en-US" sz="2200" dirty="0">
                <a:cs typeface="Calibri"/>
              </a:rPr>
              <a:t>It consist of data and service</a:t>
            </a:r>
          </a:p>
          <a:p>
            <a:pPr marL="0" indent="0">
              <a:buNone/>
            </a:pPr>
            <a:r>
              <a:rPr lang="en-US" sz="2200" dirty="0">
                <a:cs typeface="Calibri"/>
              </a:rPr>
              <a:t>We write jest for unitest</a:t>
            </a:r>
          </a:p>
          <a:p>
            <a:pPr marL="0" indent="0">
              <a:buNone/>
            </a:pPr>
            <a:r>
              <a:rPr lang="en-US" sz="2200" dirty="0">
                <a:cs typeface="Calibri"/>
              </a:rPr>
              <a:t>It is file we write all the code in for the one common class</a:t>
            </a:r>
          </a:p>
          <a:p>
            <a:pPr marL="0" indent="0">
              <a:buNone/>
            </a:pPr>
            <a:endParaRPr lang="en-US" sz="2200">
              <a:cs typeface="Calibri"/>
            </a:endParaRPr>
          </a:p>
          <a:p>
            <a:endParaRPr lang="en-US" sz="2200">
              <a:cs typeface="Calibri"/>
            </a:endParaRPr>
          </a:p>
          <a:p>
            <a:endParaRPr lang="en-US" sz="2200">
              <a:cs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09976FAF-7544-5BF6-A36F-EA3313D7777B}"/>
              </a:ext>
            </a:extLst>
          </p:cNvPr>
          <p:cNvPicPr>
            <a:picLocks noChangeAspect="1"/>
          </p:cNvPicPr>
          <p:nvPr/>
        </p:nvPicPr>
        <p:blipFill rotWithShape="1">
          <a:blip r:embed="rId2"/>
          <a:srcRect r="19910" b="1"/>
          <a:stretch/>
        </p:blipFill>
        <p:spPr>
          <a:xfrm>
            <a:off x="7327584" y="1943458"/>
            <a:ext cx="4289139" cy="4425770"/>
          </a:xfrm>
          <a:prstGeom prst="rect">
            <a:avLst/>
          </a:prstGeom>
        </p:spPr>
      </p:pic>
    </p:spTree>
    <p:extLst>
      <p:ext uri="{BB962C8B-B14F-4D97-AF65-F5344CB8AC3E}">
        <p14:creationId xmlns:p14="http://schemas.microsoft.com/office/powerpoint/2010/main" val="1917557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DBF9D2-3DD9-C528-6017-E846A8AE5A15}"/>
              </a:ext>
            </a:extLst>
          </p:cNvPr>
          <p:cNvSpPr>
            <a:spLocks noGrp="1"/>
          </p:cNvSpPr>
          <p:nvPr>
            <p:ph type="title"/>
          </p:nvPr>
        </p:nvSpPr>
        <p:spPr>
          <a:xfrm>
            <a:off x="438913" y="859536"/>
            <a:ext cx="4832802" cy="1170432"/>
          </a:xfrm>
        </p:spPr>
        <p:txBody>
          <a:bodyPr anchor="b">
            <a:normAutofit/>
          </a:bodyPr>
          <a:lstStyle/>
          <a:p>
            <a:r>
              <a:rPr lang="en-US" sz="3400" dirty="0">
                <a:latin typeface="Calibri"/>
                <a:cs typeface="Calibri Light"/>
              </a:rPr>
              <a:t>eslintigore &amp; eslintrc.json</a:t>
            </a:r>
            <a:endParaRPr lang="en-US" sz="3400" dirty="0">
              <a:latin typeface="Calibri"/>
            </a:endParaRPr>
          </a:p>
        </p:txBody>
      </p:sp>
      <p:sp>
        <p:nvSpPr>
          <p:cNvPr id="16" name="Rectangle 15">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ACCFC3A-9B2F-01C0-B838-877C1F9BB2B2}"/>
              </a:ext>
            </a:extLst>
          </p:cNvPr>
          <p:cNvSpPr>
            <a:spLocks noGrp="1"/>
          </p:cNvSpPr>
          <p:nvPr>
            <p:ph idx="1"/>
          </p:nvPr>
        </p:nvSpPr>
        <p:spPr>
          <a:xfrm>
            <a:off x="438912" y="2512611"/>
            <a:ext cx="4832803" cy="3664351"/>
          </a:xfrm>
        </p:spPr>
        <p:txBody>
          <a:bodyPr vert="horz" lIns="91440" tIns="45720" rIns="91440" bIns="45720" rtlCol="0" anchor="t">
            <a:normAutofit/>
          </a:bodyPr>
          <a:lstStyle/>
          <a:p>
            <a:r>
              <a:rPr lang="en-US" sz="1800" dirty="0">
                <a:cs typeface="Calibri"/>
              </a:rPr>
              <a:t>Configuration changes based on environment</a:t>
            </a:r>
          </a:p>
          <a:p>
            <a:r>
              <a:rPr lang="en-US" sz="1800" dirty="0">
                <a:cs typeface="Calibri"/>
              </a:rPr>
              <a:t>Eslintrc is nothing but a static code analysis. It also consist of rules which are user-defined.</a:t>
            </a:r>
          </a:p>
          <a:p>
            <a:r>
              <a:rPr lang="en-US" sz="1800" dirty="0">
                <a:cs typeface="Calibri"/>
              </a:rPr>
              <a:t>eslintigore is a file which consist the files which need to ignored at the time of execution.</a:t>
            </a:r>
          </a:p>
          <a:p>
            <a:endParaRPr lang="en-US" sz="1800">
              <a:cs typeface="Calibri"/>
            </a:endParaRPr>
          </a:p>
        </p:txBody>
      </p:sp>
      <p:pic>
        <p:nvPicPr>
          <p:cNvPr id="5" name="Picture 4" descr="A screenshot of a computer program&#10;&#10;Description automatically generated">
            <a:extLst>
              <a:ext uri="{FF2B5EF4-FFF2-40B4-BE49-F238E27FC236}">
                <a16:creationId xmlns:a16="http://schemas.microsoft.com/office/drawing/2014/main" id="{EB92C39E-9CE8-BAFD-8E8A-09B8F2106D48}"/>
              </a:ext>
            </a:extLst>
          </p:cNvPr>
          <p:cNvPicPr>
            <a:picLocks noChangeAspect="1"/>
          </p:cNvPicPr>
          <p:nvPr/>
        </p:nvPicPr>
        <p:blipFill>
          <a:blip r:embed="rId2"/>
          <a:stretch>
            <a:fillRect/>
          </a:stretch>
        </p:blipFill>
        <p:spPr>
          <a:xfrm>
            <a:off x="5633564" y="112127"/>
            <a:ext cx="6262389" cy="301683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466304A-8374-C0EB-8EF3-EC1FCDD43574}"/>
              </a:ext>
            </a:extLst>
          </p:cNvPr>
          <p:cNvPicPr>
            <a:picLocks noChangeAspect="1"/>
          </p:cNvPicPr>
          <p:nvPr/>
        </p:nvPicPr>
        <p:blipFill>
          <a:blip r:embed="rId3"/>
          <a:stretch>
            <a:fillRect/>
          </a:stretch>
        </p:blipFill>
        <p:spPr>
          <a:xfrm>
            <a:off x="5633564" y="3427279"/>
            <a:ext cx="6311235" cy="3186257"/>
          </a:xfrm>
          <a:prstGeom prst="rect">
            <a:avLst/>
          </a:prstGeom>
        </p:spPr>
      </p:pic>
    </p:spTree>
    <p:extLst>
      <p:ext uri="{BB962C8B-B14F-4D97-AF65-F5344CB8AC3E}">
        <p14:creationId xmlns:p14="http://schemas.microsoft.com/office/powerpoint/2010/main" val="44643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5EDE-2017-1DA2-EED4-2EDE0C80C38F}"/>
              </a:ext>
            </a:extLst>
          </p:cNvPr>
          <p:cNvSpPr>
            <a:spLocks noGrp="1"/>
          </p:cNvSpPr>
          <p:nvPr>
            <p:ph type="title"/>
          </p:nvPr>
        </p:nvSpPr>
        <p:spPr/>
        <p:txBody>
          <a:bodyPr>
            <a:normAutofit/>
          </a:bodyPr>
          <a:lstStyle/>
          <a:p>
            <a:r>
              <a:rPr lang="en-US" sz="2800" b="1" dirty="0">
                <a:latin typeface="Calibri"/>
                <a:cs typeface="Calibri Light"/>
              </a:rPr>
              <a:t>api.config.json</a:t>
            </a:r>
            <a:endParaRPr lang="en-US" sz="2800" b="1" dirty="0">
              <a:latin typeface="Calibri"/>
            </a:endParaRPr>
          </a:p>
        </p:txBody>
      </p:sp>
      <p:sp>
        <p:nvSpPr>
          <p:cNvPr id="3" name="Content Placeholder 2">
            <a:extLst>
              <a:ext uri="{FF2B5EF4-FFF2-40B4-BE49-F238E27FC236}">
                <a16:creationId xmlns:a16="http://schemas.microsoft.com/office/drawing/2014/main" id="{D1ECD28E-3FEF-7256-FA8A-D99D03973C6E}"/>
              </a:ext>
            </a:extLst>
          </p:cNvPr>
          <p:cNvSpPr>
            <a:spLocks noGrp="1"/>
          </p:cNvSpPr>
          <p:nvPr>
            <p:ph idx="1"/>
          </p:nvPr>
        </p:nvSpPr>
        <p:spPr>
          <a:xfrm>
            <a:off x="838200" y="1425086"/>
            <a:ext cx="10515600" cy="4751877"/>
          </a:xfrm>
        </p:spPr>
        <p:txBody>
          <a:bodyPr vert="horz" lIns="91440" tIns="45720" rIns="91440" bIns="45720" rtlCol="0" anchor="t">
            <a:normAutofit/>
          </a:bodyPr>
          <a:lstStyle/>
          <a:p>
            <a:r>
              <a:rPr lang="en-US" dirty="0">
                <a:cs typeface="Calibri"/>
              </a:rPr>
              <a:t>This consist of </a:t>
            </a:r>
            <a:r>
              <a:rPr lang="en-US" err="1">
                <a:cs typeface="Calibri"/>
              </a:rPr>
              <a:t>json</a:t>
            </a:r>
            <a:r>
              <a:rPr lang="en-US" dirty="0">
                <a:cs typeface="Calibri"/>
              </a:rPr>
              <a:t> which contains all the details like api method and api id the keys which you want to enable and disable.</a:t>
            </a:r>
          </a:p>
          <a:p>
            <a:endParaRPr lang="en-US" dirty="0">
              <a:cs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F2D31444-AC36-4C8B-E679-5DA0B44FE6B3}"/>
              </a:ext>
            </a:extLst>
          </p:cNvPr>
          <p:cNvPicPr>
            <a:picLocks noChangeAspect="1"/>
          </p:cNvPicPr>
          <p:nvPr/>
        </p:nvPicPr>
        <p:blipFill>
          <a:blip r:embed="rId2"/>
          <a:stretch>
            <a:fillRect/>
          </a:stretch>
        </p:blipFill>
        <p:spPr>
          <a:xfrm>
            <a:off x="922852" y="2438681"/>
            <a:ext cx="10179538" cy="4298217"/>
          </a:xfrm>
          <a:prstGeom prst="rect">
            <a:avLst/>
          </a:prstGeom>
        </p:spPr>
      </p:pic>
    </p:spTree>
    <p:extLst>
      <p:ext uri="{BB962C8B-B14F-4D97-AF65-F5344CB8AC3E}">
        <p14:creationId xmlns:p14="http://schemas.microsoft.com/office/powerpoint/2010/main" val="1028666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A9DD2-599C-3C8D-0A7F-06262B057FFD}"/>
              </a:ext>
            </a:extLst>
          </p:cNvPr>
          <p:cNvSpPr>
            <a:spLocks noGrp="1"/>
          </p:cNvSpPr>
          <p:nvPr>
            <p:ph type="title"/>
          </p:nvPr>
        </p:nvSpPr>
        <p:spPr>
          <a:xfrm>
            <a:off x="838200" y="365125"/>
            <a:ext cx="10515600" cy="895717"/>
          </a:xfrm>
        </p:spPr>
        <p:txBody>
          <a:bodyPr>
            <a:normAutofit/>
          </a:bodyPr>
          <a:lstStyle/>
          <a:p>
            <a:r>
              <a:rPr lang="en-US" sz="2800" b="1" dirty="0">
                <a:latin typeface="Calibri"/>
                <a:cs typeface="Calibri Light"/>
              </a:rPr>
              <a:t>npmrc</a:t>
            </a:r>
            <a:endParaRPr lang="en-US" sz="2800" b="1" dirty="0">
              <a:latin typeface="Calibri"/>
            </a:endParaRPr>
          </a:p>
        </p:txBody>
      </p:sp>
      <p:sp>
        <p:nvSpPr>
          <p:cNvPr id="3" name="Content Placeholder 2">
            <a:extLst>
              <a:ext uri="{FF2B5EF4-FFF2-40B4-BE49-F238E27FC236}">
                <a16:creationId xmlns:a16="http://schemas.microsoft.com/office/drawing/2014/main" id="{62F0C57B-2510-4A59-8CD0-A1329C9DC130}"/>
              </a:ext>
            </a:extLst>
          </p:cNvPr>
          <p:cNvSpPr>
            <a:spLocks noGrp="1"/>
          </p:cNvSpPr>
          <p:nvPr>
            <p:ph idx="1"/>
          </p:nvPr>
        </p:nvSpPr>
        <p:spPr>
          <a:xfrm>
            <a:off x="838200" y="1122241"/>
            <a:ext cx="10515600" cy="5054722"/>
          </a:xfrm>
        </p:spPr>
        <p:txBody>
          <a:bodyPr vert="horz" lIns="91440" tIns="45720" rIns="91440" bIns="45720" rtlCol="0" anchor="t">
            <a:normAutofit/>
          </a:bodyPr>
          <a:lstStyle/>
          <a:p>
            <a:r>
              <a:rPr lang="en-US" dirty="0">
                <a:cs typeface="Calibri"/>
              </a:rPr>
              <a:t>We use npmrc to configure a private registry in project.</a:t>
            </a:r>
          </a:p>
          <a:p>
            <a:r>
              <a:rPr lang="en-US" dirty="0">
                <a:cs typeface="Calibri"/>
              </a:rPr>
              <a:t>It manages the npm config file.</a:t>
            </a:r>
          </a:p>
          <a:p>
            <a:r>
              <a:rPr lang="en-US" dirty="0">
                <a:solidFill>
                  <a:srgbClr val="000000"/>
                </a:solidFill>
                <a:ea typeface="+mn-lt"/>
                <a:cs typeface="+mn-lt"/>
              </a:rPr>
              <a:t>It defines the settings on how NPM should behave when running commands.</a:t>
            </a:r>
          </a:p>
          <a:p>
            <a:endParaRPr lang="en-US" dirty="0">
              <a:solidFill>
                <a:srgbClr val="000000"/>
              </a:solidFill>
              <a:cs typeface="Calibri"/>
            </a:endParaRPr>
          </a:p>
        </p:txBody>
      </p:sp>
      <p:pic>
        <p:nvPicPr>
          <p:cNvPr id="4" name="Picture 3" descr="A screenshot of a computer&#10;&#10;Description automatically generated">
            <a:extLst>
              <a:ext uri="{FF2B5EF4-FFF2-40B4-BE49-F238E27FC236}">
                <a16:creationId xmlns:a16="http://schemas.microsoft.com/office/drawing/2014/main" id="{BA3BB7EB-B61E-7D20-041B-69C93DC1DA21}"/>
              </a:ext>
            </a:extLst>
          </p:cNvPr>
          <p:cNvPicPr>
            <a:picLocks noChangeAspect="1"/>
          </p:cNvPicPr>
          <p:nvPr/>
        </p:nvPicPr>
        <p:blipFill>
          <a:blip r:embed="rId2"/>
          <a:stretch>
            <a:fillRect/>
          </a:stretch>
        </p:blipFill>
        <p:spPr>
          <a:xfrm>
            <a:off x="644770" y="2984601"/>
            <a:ext cx="10765692" cy="3663261"/>
          </a:xfrm>
          <a:prstGeom prst="rect">
            <a:avLst/>
          </a:prstGeom>
        </p:spPr>
      </p:pic>
    </p:spTree>
    <p:extLst>
      <p:ext uri="{BB962C8B-B14F-4D97-AF65-F5344CB8AC3E}">
        <p14:creationId xmlns:p14="http://schemas.microsoft.com/office/powerpoint/2010/main" val="2858723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F94224-3168-E3A8-E44C-4E98F6ED3C49}"/>
              </a:ext>
            </a:extLst>
          </p:cNvPr>
          <p:cNvSpPr>
            <a:spLocks noGrp="1"/>
          </p:cNvSpPr>
          <p:nvPr>
            <p:ph type="title"/>
          </p:nvPr>
        </p:nvSpPr>
        <p:spPr>
          <a:xfrm>
            <a:off x="761802" y="240241"/>
            <a:ext cx="10760054" cy="1228299"/>
          </a:xfrm>
        </p:spPr>
        <p:txBody>
          <a:bodyPr>
            <a:normAutofit/>
          </a:bodyPr>
          <a:lstStyle/>
          <a:p>
            <a:r>
              <a:rPr lang="en-US" sz="4000" b="1">
                <a:latin typeface="Calibri"/>
                <a:cs typeface="Calibri Light"/>
              </a:rPr>
              <a:t>command</a:t>
            </a:r>
            <a:endParaRPr lang="en-US" sz="4000" b="1">
              <a:latin typeface="Calibri"/>
            </a:endParaRPr>
          </a:p>
        </p:txBody>
      </p:sp>
      <p:sp>
        <p:nvSpPr>
          <p:cNvPr id="3" name="Content Placeholder 2">
            <a:extLst>
              <a:ext uri="{FF2B5EF4-FFF2-40B4-BE49-F238E27FC236}">
                <a16:creationId xmlns:a16="http://schemas.microsoft.com/office/drawing/2014/main" id="{00451293-0389-3CC2-2E8F-AAEC41E19513}"/>
              </a:ext>
            </a:extLst>
          </p:cNvPr>
          <p:cNvSpPr>
            <a:spLocks noGrp="1"/>
          </p:cNvSpPr>
          <p:nvPr>
            <p:ph idx="1"/>
          </p:nvPr>
        </p:nvSpPr>
        <p:spPr>
          <a:xfrm>
            <a:off x="221314" y="748630"/>
            <a:ext cx="5405363" cy="5618954"/>
          </a:xfrm>
        </p:spPr>
        <p:txBody>
          <a:bodyPr vert="horz" lIns="91440" tIns="45720" rIns="91440" bIns="45720" rtlCol="0" anchor="ctr">
            <a:normAutofit/>
          </a:bodyPr>
          <a:lstStyle/>
          <a:p>
            <a:r>
              <a:rPr lang="en-US" sz="2000">
                <a:cs typeface="Calibri"/>
              </a:rPr>
              <a:t>It contains some commands which run through cli</a:t>
            </a:r>
          </a:p>
          <a:p>
            <a:r>
              <a:rPr lang="en-US" sz="2000">
                <a:ea typeface="+mn-lt"/>
                <a:cs typeface="+mn-lt"/>
              </a:rPr>
              <a:t>It uses file system to give path where file need to be copied and deleted.</a:t>
            </a:r>
          </a:p>
          <a:p>
            <a:r>
              <a:rPr lang="en-US" sz="2000" b="1">
                <a:ea typeface="+mn-lt"/>
                <a:cs typeface="+mn-lt"/>
              </a:rPr>
              <a:t>All file system operations have synchronous, callback, and promise-based forms, and are accessible using both Common JS syntax and ES6 Modules (ESM).</a:t>
            </a:r>
          </a:p>
          <a:p>
            <a:endParaRPr lang="en-US" sz="2000" b="1">
              <a:cs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62F3288F-88C0-3FB7-5BB7-FBF433F7903A}"/>
              </a:ext>
            </a:extLst>
          </p:cNvPr>
          <p:cNvPicPr>
            <a:picLocks noChangeAspect="1"/>
          </p:cNvPicPr>
          <p:nvPr/>
        </p:nvPicPr>
        <p:blipFill>
          <a:blip r:embed="rId2"/>
          <a:stretch>
            <a:fillRect/>
          </a:stretch>
        </p:blipFill>
        <p:spPr>
          <a:xfrm>
            <a:off x="5562112" y="1517878"/>
            <a:ext cx="6571342" cy="4893429"/>
          </a:xfrm>
          <a:prstGeom prst="rect">
            <a:avLst/>
          </a:prstGeom>
        </p:spPr>
      </p:pic>
    </p:spTree>
    <p:extLst>
      <p:ext uri="{BB962C8B-B14F-4D97-AF65-F5344CB8AC3E}">
        <p14:creationId xmlns:p14="http://schemas.microsoft.com/office/powerpoint/2010/main" val="402023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6452E-D1ED-237D-28BA-65ACB45DC583}"/>
              </a:ext>
            </a:extLst>
          </p:cNvPr>
          <p:cNvSpPr>
            <a:spLocks noGrp="1"/>
          </p:cNvSpPr>
          <p:nvPr>
            <p:ph type="title"/>
          </p:nvPr>
        </p:nvSpPr>
        <p:spPr>
          <a:xfrm>
            <a:off x="587187" y="286871"/>
            <a:ext cx="4783697" cy="414938"/>
          </a:xfrm>
        </p:spPr>
        <p:txBody>
          <a:bodyPr anchor="b">
            <a:normAutofit fontScale="90000"/>
          </a:bodyPr>
          <a:lstStyle/>
          <a:p>
            <a:r>
              <a:rPr lang="en-US" sz="2400" b="1" dirty="0">
                <a:latin typeface="Calibri"/>
                <a:cs typeface="Calibri Light"/>
              </a:rPr>
              <a:t>Meaning &amp; Overview</a:t>
            </a:r>
            <a:endParaRPr lang="en-US" sz="2400" b="1" dirty="0">
              <a:latin typeface="Calibri"/>
            </a:endParaRPr>
          </a:p>
        </p:txBody>
      </p:sp>
      <p:sp>
        <p:nvSpPr>
          <p:cNvPr id="3" name="Content Placeholder 2">
            <a:extLst>
              <a:ext uri="{FF2B5EF4-FFF2-40B4-BE49-F238E27FC236}">
                <a16:creationId xmlns:a16="http://schemas.microsoft.com/office/drawing/2014/main" id="{E4041B01-225E-1EB2-3B48-4ED526B5B84B}"/>
              </a:ext>
            </a:extLst>
          </p:cNvPr>
          <p:cNvSpPr>
            <a:spLocks noGrp="1"/>
          </p:cNvSpPr>
          <p:nvPr>
            <p:ph idx="1"/>
          </p:nvPr>
        </p:nvSpPr>
        <p:spPr>
          <a:xfrm>
            <a:off x="506505" y="869365"/>
            <a:ext cx="5084734" cy="4424792"/>
          </a:xfrm>
        </p:spPr>
        <p:txBody>
          <a:bodyPr vert="horz" lIns="91440" tIns="45720" rIns="91440" bIns="45720" rtlCol="0" anchor="t">
            <a:noAutofit/>
          </a:bodyPr>
          <a:lstStyle/>
          <a:p>
            <a:endParaRPr lang="en-US" sz="1100">
              <a:cs typeface="Calibri"/>
            </a:endParaRPr>
          </a:p>
          <a:p>
            <a:r>
              <a:rPr lang="en-US" sz="1600" dirty="0">
                <a:cs typeface="Calibri"/>
              </a:rPr>
              <a:t>A data access layer (DAL) in computer software, is a layer of a computer program which provides simplified access to data stored in persistent storage of some kind, such as an entity-relational database.</a:t>
            </a:r>
          </a:p>
          <a:p>
            <a:r>
              <a:rPr lang="en-US" sz="1600" b="1" dirty="0">
                <a:cs typeface="Calibri"/>
              </a:rPr>
              <a:t>Note: Persistent storage means a storage device that retains data after power to that device is shut off.</a:t>
            </a:r>
          </a:p>
          <a:p>
            <a:r>
              <a:rPr lang="en-US" sz="1600" dirty="0">
                <a:cs typeface="Calibri"/>
              </a:rPr>
              <a:t>The DAL hides this complexity of the data store from the external world.</a:t>
            </a:r>
          </a:p>
          <a:p>
            <a:r>
              <a:rPr lang="en-US" sz="1600" dirty="0">
                <a:cs typeface="Calibri"/>
              </a:rPr>
              <a:t>Layman Understanding: DAL maintains the Database, Any software layer which want to go through/access the database first they need to go through the Data Access Layer.</a:t>
            </a:r>
          </a:p>
          <a:p>
            <a:r>
              <a:rPr lang="en-US" sz="1600" dirty="0">
                <a:cs typeface="Calibri"/>
              </a:rPr>
              <a:t>It is the place where do we perform all the </a:t>
            </a:r>
            <a:r>
              <a:rPr lang="en-US" sz="1600" b="1" dirty="0">
                <a:cs typeface="Calibri"/>
              </a:rPr>
              <a:t>CRUD Operations</a:t>
            </a:r>
            <a:r>
              <a:rPr lang="en-US" sz="1600" dirty="0">
                <a:cs typeface="Calibri"/>
              </a:rPr>
              <a:t>[Create, Read, Update, Delete]</a:t>
            </a:r>
          </a:p>
          <a:p>
            <a:pPr marL="0" indent="0">
              <a:buNone/>
            </a:pPr>
            <a:r>
              <a:rPr lang="en-US" sz="1600" dirty="0">
                <a:cs typeface="Calibri"/>
              </a:rPr>
              <a:t>     </a:t>
            </a:r>
          </a:p>
          <a:p>
            <a:endParaRPr lang="en-US" sz="1100">
              <a:cs typeface="Calibri"/>
            </a:endParaRPr>
          </a:p>
          <a:p>
            <a:endParaRPr lang="en-US" sz="1100">
              <a:cs typeface="Calibri"/>
            </a:endParaRPr>
          </a:p>
        </p:txBody>
      </p:sp>
      <p:pic>
        <p:nvPicPr>
          <p:cNvPr id="4" name="Picture 3" descr="A diagram of a data access layer&#10;&#10;Description automatically generated">
            <a:extLst>
              <a:ext uri="{FF2B5EF4-FFF2-40B4-BE49-F238E27FC236}">
                <a16:creationId xmlns:a16="http://schemas.microsoft.com/office/drawing/2014/main" id="{E53C3757-C793-F8A8-8645-4807EC3778D4}"/>
              </a:ext>
            </a:extLst>
          </p:cNvPr>
          <p:cNvPicPr>
            <a:picLocks noChangeAspect="1"/>
          </p:cNvPicPr>
          <p:nvPr/>
        </p:nvPicPr>
        <p:blipFill>
          <a:blip r:embed="rId2"/>
          <a:stretch>
            <a:fillRect/>
          </a:stretch>
        </p:blipFill>
        <p:spPr>
          <a:xfrm>
            <a:off x="6104965" y="893586"/>
            <a:ext cx="5365375" cy="2468072"/>
          </a:xfrm>
          <a:prstGeom prst="rect">
            <a:avLst/>
          </a:prstGeom>
        </p:spPr>
      </p:pic>
    </p:spTree>
    <p:extLst>
      <p:ext uri="{BB962C8B-B14F-4D97-AF65-F5344CB8AC3E}">
        <p14:creationId xmlns:p14="http://schemas.microsoft.com/office/powerpoint/2010/main" val="947020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BC85-9939-F183-000A-CD3BEB43BA8E}"/>
              </a:ext>
            </a:extLst>
          </p:cNvPr>
          <p:cNvSpPr>
            <a:spLocks noGrp="1"/>
          </p:cNvSpPr>
          <p:nvPr>
            <p:ph type="title"/>
          </p:nvPr>
        </p:nvSpPr>
        <p:spPr/>
        <p:txBody>
          <a:bodyPr>
            <a:normAutofit/>
          </a:bodyPr>
          <a:lstStyle/>
          <a:p>
            <a:r>
              <a:rPr lang="en-US" sz="2800" b="1" dirty="0">
                <a:latin typeface="Calibri"/>
                <a:cs typeface="Calibri Light"/>
              </a:rPr>
              <a:t>Config</a:t>
            </a:r>
            <a:endParaRPr lang="en-US" sz="2800" b="1" dirty="0">
              <a:latin typeface="Calibri"/>
            </a:endParaRPr>
          </a:p>
        </p:txBody>
      </p:sp>
      <p:sp>
        <p:nvSpPr>
          <p:cNvPr id="3" name="Content Placeholder 2">
            <a:extLst>
              <a:ext uri="{FF2B5EF4-FFF2-40B4-BE49-F238E27FC236}">
                <a16:creationId xmlns:a16="http://schemas.microsoft.com/office/drawing/2014/main" id="{23F899D0-48CF-3180-A3E4-9B13D02898B1}"/>
              </a:ext>
            </a:extLst>
          </p:cNvPr>
          <p:cNvSpPr>
            <a:spLocks noGrp="1"/>
          </p:cNvSpPr>
          <p:nvPr>
            <p:ph idx="1"/>
          </p:nvPr>
        </p:nvSpPr>
        <p:spPr>
          <a:xfrm>
            <a:off x="838200" y="1329439"/>
            <a:ext cx="10515600" cy="4847524"/>
          </a:xfrm>
        </p:spPr>
        <p:txBody>
          <a:bodyPr vert="horz" lIns="91440" tIns="45720" rIns="91440" bIns="45720" rtlCol="0" anchor="t">
            <a:normAutofit/>
          </a:bodyPr>
          <a:lstStyle/>
          <a:p>
            <a:r>
              <a:rPr lang="en-US" dirty="0">
                <a:cs typeface="Calibri"/>
              </a:rPr>
              <a:t>It contains all the configuration that is required for the service.</a:t>
            </a:r>
          </a:p>
          <a:p>
            <a:r>
              <a:rPr lang="en-US" dirty="0">
                <a:cs typeface="Calibri"/>
              </a:rPr>
              <a:t>It contains basic and database configurations to access the services.</a:t>
            </a:r>
          </a:p>
          <a:p>
            <a:r>
              <a:rPr lang="en-US" dirty="0">
                <a:cs typeface="Calibri"/>
              </a:rPr>
              <a:t>It also contains basic authorization details.</a:t>
            </a:r>
          </a:p>
        </p:txBody>
      </p:sp>
      <p:pic>
        <p:nvPicPr>
          <p:cNvPr id="4" name="Picture 3" descr="A computer screen with text on it&#10;&#10;Description automatically generated">
            <a:extLst>
              <a:ext uri="{FF2B5EF4-FFF2-40B4-BE49-F238E27FC236}">
                <a16:creationId xmlns:a16="http://schemas.microsoft.com/office/drawing/2014/main" id="{D8912B6E-ED51-3312-0CB6-7CDCA3A761E0}"/>
              </a:ext>
            </a:extLst>
          </p:cNvPr>
          <p:cNvPicPr>
            <a:picLocks noChangeAspect="1"/>
          </p:cNvPicPr>
          <p:nvPr/>
        </p:nvPicPr>
        <p:blipFill>
          <a:blip r:embed="rId2"/>
          <a:stretch>
            <a:fillRect/>
          </a:stretch>
        </p:blipFill>
        <p:spPr>
          <a:xfrm>
            <a:off x="996006" y="2962450"/>
            <a:ext cx="10062309" cy="3769813"/>
          </a:xfrm>
          <a:prstGeom prst="rect">
            <a:avLst/>
          </a:prstGeom>
        </p:spPr>
      </p:pic>
    </p:spTree>
    <p:extLst>
      <p:ext uri="{BB962C8B-B14F-4D97-AF65-F5344CB8AC3E}">
        <p14:creationId xmlns:p14="http://schemas.microsoft.com/office/powerpoint/2010/main" val="2165677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C981-ED03-E37A-A368-9C047979981F}"/>
              </a:ext>
            </a:extLst>
          </p:cNvPr>
          <p:cNvSpPr>
            <a:spLocks noGrp="1"/>
          </p:cNvSpPr>
          <p:nvPr>
            <p:ph type="title"/>
          </p:nvPr>
        </p:nvSpPr>
        <p:spPr/>
        <p:txBody>
          <a:bodyPr/>
          <a:lstStyle/>
          <a:p>
            <a:r>
              <a:rPr lang="en-US" sz="2800" b="1" dirty="0">
                <a:latin typeface="Calibri"/>
                <a:cs typeface="Calibri Light"/>
              </a:rPr>
              <a:t>Jest.config</a:t>
            </a:r>
            <a:br>
              <a:rPr lang="en-US" dirty="0">
                <a:cs typeface="Calibri Light"/>
              </a:rPr>
            </a:br>
            <a:endParaRPr lang="en-US"/>
          </a:p>
        </p:txBody>
      </p:sp>
      <p:sp>
        <p:nvSpPr>
          <p:cNvPr id="3" name="Content Placeholder 2">
            <a:extLst>
              <a:ext uri="{FF2B5EF4-FFF2-40B4-BE49-F238E27FC236}">
                <a16:creationId xmlns:a16="http://schemas.microsoft.com/office/drawing/2014/main" id="{A2DDBFB5-BF85-9692-7D0B-440D2A5FA38D}"/>
              </a:ext>
            </a:extLst>
          </p:cNvPr>
          <p:cNvSpPr>
            <a:spLocks noGrp="1"/>
          </p:cNvSpPr>
          <p:nvPr>
            <p:ph idx="1"/>
          </p:nvPr>
        </p:nvSpPr>
        <p:spPr>
          <a:xfrm>
            <a:off x="838200" y="1415318"/>
            <a:ext cx="10515600" cy="4761645"/>
          </a:xfrm>
        </p:spPr>
        <p:txBody>
          <a:bodyPr vert="horz" lIns="91440" tIns="45720" rIns="91440" bIns="45720" rtlCol="0" anchor="t">
            <a:normAutofit/>
          </a:bodyPr>
          <a:lstStyle/>
          <a:p>
            <a:r>
              <a:rPr lang="en-US" dirty="0">
                <a:cs typeface="Calibri"/>
              </a:rPr>
              <a:t>It gives the details and allows to know how much the code is true and false.</a:t>
            </a:r>
          </a:p>
          <a:p>
            <a:endParaRPr lang="en-US" dirty="0">
              <a:cs typeface="Calibri"/>
            </a:endParaRPr>
          </a:p>
        </p:txBody>
      </p:sp>
      <p:pic>
        <p:nvPicPr>
          <p:cNvPr id="4" name="Picture 3" descr="A screenshot of a computer&#10;&#10;Description automatically generated">
            <a:extLst>
              <a:ext uri="{FF2B5EF4-FFF2-40B4-BE49-F238E27FC236}">
                <a16:creationId xmlns:a16="http://schemas.microsoft.com/office/drawing/2014/main" id="{4963FF26-8084-7983-BE2C-5DEBC07C8205}"/>
              </a:ext>
            </a:extLst>
          </p:cNvPr>
          <p:cNvPicPr>
            <a:picLocks noChangeAspect="1"/>
          </p:cNvPicPr>
          <p:nvPr/>
        </p:nvPicPr>
        <p:blipFill>
          <a:blip r:embed="rId2"/>
          <a:stretch>
            <a:fillRect/>
          </a:stretch>
        </p:blipFill>
        <p:spPr>
          <a:xfrm>
            <a:off x="1758462" y="2451547"/>
            <a:ext cx="9065846" cy="4045518"/>
          </a:xfrm>
          <a:prstGeom prst="rect">
            <a:avLst/>
          </a:prstGeom>
        </p:spPr>
      </p:pic>
    </p:spTree>
    <p:extLst>
      <p:ext uri="{BB962C8B-B14F-4D97-AF65-F5344CB8AC3E}">
        <p14:creationId xmlns:p14="http://schemas.microsoft.com/office/powerpoint/2010/main" val="1631861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BF59A-CD99-D2AA-585C-00B79EDECAF6}"/>
              </a:ext>
            </a:extLst>
          </p:cNvPr>
          <p:cNvSpPr>
            <a:spLocks noGrp="1"/>
          </p:cNvSpPr>
          <p:nvPr>
            <p:ph type="title"/>
          </p:nvPr>
        </p:nvSpPr>
        <p:spPr>
          <a:xfrm>
            <a:off x="640705" y="385520"/>
            <a:ext cx="3419231" cy="1865610"/>
          </a:xfrm>
        </p:spPr>
        <p:txBody>
          <a:bodyPr anchor="b">
            <a:normAutofit/>
          </a:bodyPr>
          <a:lstStyle/>
          <a:p>
            <a:r>
              <a:rPr lang="en-US" sz="5400" b="1">
                <a:latin typeface="Calibri"/>
                <a:cs typeface="Calibri Light"/>
              </a:rPr>
              <a:t>Main.js</a:t>
            </a:r>
            <a:endParaRPr lang="en-US" sz="5400" b="1">
              <a:latin typeface="Calibri"/>
            </a:endParaRP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C4954B-AEF8-3B38-3310-C3E06CF35503}"/>
              </a:ext>
            </a:extLst>
          </p:cNvPr>
          <p:cNvSpPr>
            <a:spLocks noGrp="1"/>
          </p:cNvSpPr>
          <p:nvPr>
            <p:ph idx="1"/>
          </p:nvPr>
        </p:nvSpPr>
        <p:spPr>
          <a:xfrm>
            <a:off x="640705" y="2807208"/>
            <a:ext cx="3741615" cy="3606096"/>
          </a:xfrm>
        </p:spPr>
        <p:txBody>
          <a:bodyPr vert="horz" lIns="91440" tIns="45720" rIns="91440" bIns="45720" rtlCol="0" anchor="t">
            <a:normAutofit lnSpcReduction="10000"/>
          </a:bodyPr>
          <a:lstStyle/>
          <a:p>
            <a:r>
              <a:rPr lang="en-US" sz="2200" dirty="0">
                <a:cs typeface="Calibri"/>
              </a:rPr>
              <a:t>This is the file where service gets started , it is considered as the entry point of the service.</a:t>
            </a:r>
          </a:p>
          <a:p>
            <a:r>
              <a:rPr lang="en-US" sz="2200" dirty="0">
                <a:cs typeface="Calibri"/>
              </a:rPr>
              <a:t>Connection with the database would be enabled here.</a:t>
            </a:r>
          </a:p>
          <a:p>
            <a:r>
              <a:rPr lang="en-US" sz="2200" dirty="0">
                <a:cs typeface="Calibri"/>
              </a:rPr>
              <a:t>It starts the service based on the security configuration.</a:t>
            </a:r>
          </a:p>
          <a:p>
            <a:r>
              <a:rPr lang="en-US" sz="2200" dirty="0">
                <a:cs typeface="Calibri"/>
              </a:rPr>
              <a:t>It consist of package-lock-Json and package-Json.</a:t>
            </a:r>
          </a:p>
          <a:p>
            <a:endParaRPr lang="en-US" sz="2200">
              <a:cs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0BC022FF-D497-CF23-5945-B509B337E101}"/>
              </a:ext>
            </a:extLst>
          </p:cNvPr>
          <p:cNvPicPr>
            <a:picLocks noChangeAspect="1"/>
          </p:cNvPicPr>
          <p:nvPr/>
        </p:nvPicPr>
        <p:blipFill>
          <a:blip r:embed="rId2"/>
          <a:stretch>
            <a:fillRect/>
          </a:stretch>
        </p:blipFill>
        <p:spPr>
          <a:xfrm>
            <a:off x="4537065" y="1846346"/>
            <a:ext cx="6903720" cy="4142232"/>
          </a:xfrm>
          <a:prstGeom prst="rect">
            <a:avLst/>
          </a:prstGeom>
        </p:spPr>
      </p:pic>
    </p:spTree>
    <p:extLst>
      <p:ext uri="{BB962C8B-B14F-4D97-AF65-F5344CB8AC3E}">
        <p14:creationId xmlns:p14="http://schemas.microsoft.com/office/powerpoint/2010/main" val="269138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AADC0-17C9-8E2F-C65C-797BD67E5F43}"/>
              </a:ext>
            </a:extLst>
          </p:cNvPr>
          <p:cNvSpPr>
            <a:spLocks noGrp="1"/>
          </p:cNvSpPr>
          <p:nvPr>
            <p:ph type="title"/>
          </p:nvPr>
        </p:nvSpPr>
        <p:spPr/>
        <p:txBody>
          <a:bodyPr/>
          <a:lstStyle/>
          <a:p>
            <a:r>
              <a:rPr lang="en-US" sz="2400" dirty="0">
                <a:latin typeface="Calibri"/>
                <a:cs typeface="Calibri Light"/>
              </a:rPr>
              <a:t>Package-lock. Json &amp; package. Json</a:t>
            </a:r>
            <a:endParaRPr lang="en-US" sz="2400" dirty="0">
              <a:latin typeface="Calibri"/>
            </a:endParaRPr>
          </a:p>
        </p:txBody>
      </p:sp>
      <p:sp>
        <p:nvSpPr>
          <p:cNvPr id="3" name="Content Placeholder 2">
            <a:extLst>
              <a:ext uri="{FF2B5EF4-FFF2-40B4-BE49-F238E27FC236}">
                <a16:creationId xmlns:a16="http://schemas.microsoft.com/office/drawing/2014/main" id="{E3EC9B53-AD2B-4F92-89EA-13F865E8A18D}"/>
              </a:ext>
            </a:extLst>
          </p:cNvPr>
          <p:cNvSpPr>
            <a:spLocks noGrp="1"/>
          </p:cNvSpPr>
          <p:nvPr>
            <p:ph idx="1"/>
          </p:nvPr>
        </p:nvSpPr>
        <p:spPr>
          <a:xfrm>
            <a:off x="838200" y="1366472"/>
            <a:ext cx="10515600" cy="4810491"/>
          </a:xfrm>
        </p:spPr>
        <p:txBody>
          <a:bodyPr vert="horz" lIns="91440" tIns="45720" rIns="91440" bIns="45720" rtlCol="0" anchor="t">
            <a:normAutofit/>
          </a:bodyPr>
          <a:lstStyle/>
          <a:p>
            <a:r>
              <a:rPr lang="en-US" sz="2400" dirty="0">
                <a:solidFill>
                  <a:srgbClr val="3B4045"/>
                </a:solidFill>
                <a:ea typeface="+mn-lt"/>
                <a:cs typeface="+mn-lt"/>
              </a:rPr>
              <a:t>Package-lock. Json is automatically generated for any operations where npm modifies either the node_modules tree, or package. Json. It describes the exact tree that was generated, such that subsequent installs are able to generate identical trees, regardless of intermediate dependency updates.</a:t>
            </a:r>
          </a:p>
          <a:p>
            <a:r>
              <a:rPr lang="en-US" sz="1300" dirty="0">
                <a:solidFill>
                  <a:srgbClr val="273239"/>
                </a:solidFill>
                <a:ea typeface="+mn-lt"/>
                <a:cs typeface="+mn-lt"/>
              </a:rPr>
              <a:t> </a:t>
            </a:r>
            <a:r>
              <a:rPr lang="en-US" sz="2400" b="1" dirty="0">
                <a:solidFill>
                  <a:srgbClr val="273239"/>
                </a:solidFill>
                <a:latin typeface="Calibri Light"/>
                <a:ea typeface="+mn-lt"/>
                <a:cs typeface="+mn-lt"/>
              </a:rPr>
              <a:t>It is the manifest file of any Node.js project and contains the metadata of the project. The package.json file is the essential part to understand, learn and work with the Node.js. It is the first step to learn about development in Node.js.</a:t>
            </a:r>
          </a:p>
          <a:p>
            <a:endParaRPr lang="en-US" sz="2400" b="1" dirty="0">
              <a:solidFill>
                <a:srgbClr val="273239"/>
              </a:solidFill>
              <a:latin typeface="Calibri Light"/>
              <a:ea typeface="+mn-lt"/>
              <a:cs typeface="+mn-lt"/>
            </a:endParaRPr>
          </a:p>
        </p:txBody>
      </p:sp>
      <p:pic>
        <p:nvPicPr>
          <p:cNvPr id="4" name="Picture 3" descr="A screenshot of a computer screen&#10;&#10;Description automatically generated">
            <a:extLst>
              <a:ext uri="{FF2B5EF4-FFF2-40B4-BE49-F238E27FC236}">
                <a16:creationId xmlns:a16="http://schemas.microsoft.com/office/drawing/2014/main" id="{675090D2-46AA-A1C5-40A3-67DE2C41D321}"/>
              </a:ext>
            </a:extLst>
          </p:cNvPr>
          <p:cNvPicPr>
            <a:picLocks noChangeAspect="1"/>
          </p:cNvPicPr>
          <p:nvPr/>
        </p:nvPicPr>
        <p:blipFill>
          <a:blip r:embed="rId2"/>
          <a:stretch>
            <a:fillRect/>
          </a:stretch>
        </p:blipFill>
        <p:spPr>
          <a:xfrm>
            <a:off x="756041" y="3842834"/>
            <a:ext cx="4592292" cy="2981570"/>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A7661D93-8F64-4427-FA90-304F2F4142C5}"/>
              </a:ext>
            </a:extLst>
          </p:cNvPr>
          <p:cNvPicPr>
            <a:picLocks noChangeAspect="1"/>
          </p:cNvPicPr>
          <p:nvPr/>
        </p:nvPicPr>
        <p:blipFill>
          <a:blip r:embed="rId3"/>
          <a:stretch>
            <a:fillRect/>
          </a:stretch>
        </p:blipFill>
        <p:spPr>
          <a:xfrm>
            <a:off x="5431729" y="3842833"/>
            <a:ext cx="5862921" cy="2981063"/>
          </a:xfrm>
          <a:prstGeom prst="rect">
            <a:avLst/>
          </a:prstGeom>
        </p:spPr>
      </p:pic>
    </p:spTree>
    <p:extLst>
      <p:ext uri="{BB962C8B-B14F-4D97-AF65-F5344CB8AC3E}">
        <p14:creationId xmlns:p14="http://schemas.microsoft.com/office/powerpoint/2010/main" val="2600231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E90783-3BFB-D750-C7F6-F8D80C002851}"/>
              </a:ext>
            </a:extLst>
          </p:cNvPr>
          <p:cNvSpPr>
            <a:spLocks noGrp="1"/>
          </p:cNvSpPr>
          <p:nvPr>
            <p:ph type="title"/>
          </p:nvPr>
        </p:nvSpPr>
        <p:spPr>
          <a:xfrm>
            <a:off x="838200" y="365125"/>
            <a:ext cx="10515600" cy="1306443"/>
          </a:xfrm>
        </p:spPr>
        <p:txBody>
          <a:bodyPr>
            <a:normAutofit/>
          </a:bodyPr>
          <a:lstStyle/>
          <a:p>
            <a:r>
              <a:rPr lang="en-US" sz="2800" b="1" dirty="0">
                <a:latin typeface="Calibri"/>
                <a:cs typeface="Calibri Light"/>
              </a:rPr>
              <a:t>Server.JS</a:t>
            </a:r>
            <a:endParaRPr lang="en-US" sz="2800" b="1" dirty="0">
              <a:latin typeface="Calibri"/>
            </a:endParaRPr>
          </a:p>
        </p:txBody>
      </p:sp>
      <p:sp>
        <p:nvSpPr>
          <p:cNvPr id="3" name="Content Placeholder 2">
            <a:extLst>
              <a:ext uri="{FF2B5EF4-FFF2-40B4-BE49-F238E27FC236}">
                <a16:creationId xmlns:a16="http://schemas.microsoft.com/office/drawing/2014/main" id="{D5A9A591-1AEB-C2B6-B46A-4885B8D2955A}"/>
              </a:ext>
            </a:extLst>
          </p:cNvPr>
          <p:cNvSpPr>
            <a:spLocks noGrp="1"/>
          </p:cNvSpPr>
          <p:nvPr>
            <p:ph idx="1"/>
          </p:nvPr>
        </p:nvSpPr>
        <p:spPr>
          <a:xfrm>
            <a:off x="501733" y="1499054"/>
            <a:ext cx="4489241" cy="4630035"/>
          </a:xfrm>
        </p:spPr>
        <p:txBody>
          <a:bodyPr vert="horz" lIns="91440" tIns="45720" rIns="91440" bIns="45720" rtlCol="0">
            <a:normAutofit/>
          </a:bodyPr>
          <a:lstStyle/>
          <a:p>
            <a:r>
              <a:rPr lang="en-US" sz="2000" b="1">
                <a:latin typeface="Calibri Light"/>
                <a:cs typeface="Calibri"/>
              </a:rPr>
              <a:t>In this we do add the middle wares to the express.</a:t>
            </a:r>
          </a:p>
          <a:p>
            <a:r>
              <a:rPr lang="en-US" sz="2000" b="1">
                <a:latin typeface="Calibri Light"/>
                <a:cs typeface="Calibri"/>
              </a:rPr>
              <a:t>In this we provide endpoints</a:t>
            </a:r>
          </a:p>
          <a:p>
            <a:r>
              <a:rPr lang="en-US" sz="2000" b="1">
                <a:latin typeface="Calibri Light"/>
                <a:cs typeface="Calibri"/>
              </a:rPr>
              <a:t>The Endpoints are nothing the URL which is required to access the data access layer.</a:t>
            </a:r>
          </a:p>
          <a:p>
            <a:r>
              <a:rPr lang="en-US" sz="2000" b="1">
                <a:latin typeface="Calibri Light"/>
                <a:cs typeface="Calibri"/>
              </a:rPr>
              <a:t>We add the service information endpoint without any authentication.</a:t>
            </a:r>
          </a:p>
          <a:p>
            <a:r>
              <a:rPr lang="en-US" sz="2000" b="1" dirty="0">
                <a:latin typeface="Calibri Light"/>
                <a:cs typeface="Calibri"/>
              </a:rPr>
              <a:t>We do inject all the endpoint modules to the respective controllers.</a:t>
            </a:r>
          </a:p>
          <a:p>
            <a:endParaRPr lang="en-US" sz="2000" b="1">
              <a:latin typeface="Calibri Light"/>
              <a:cs typeface="Calibri"/>
            </a:endParaRPr>
          </a:p>
        </p:txBody>
      </p:sp>
      <p:pic>
        <p:nvPicPr>
          <p:cNvPr id="4" name="Picture 3" descr="A screen shot of a computer&#10;&#10;Description automatically generated">
            <a:extLst>
              <a:ext uri="{FF2B5EF4-FFF2-40B4-BE49-F238E27FC236}">
                <a16:creationId xmlns:a16="http://schemas.microsoft.com/office/drawing/2014/main" id="{76CA75D0-E14F-CCC9-F528-C0C75E7DFD06}"/>
              </a:ext>
            </a:extLst>
          </p:cNvPr>
          <p:cNvPicPr>
            <a:picLocks noChangeAspect="1"/>
          </p:cNvPicPr>
          <p:nvPr/>
        </p:nvPicPr>
        <p:blipFill rotWithShape="1">
          <a:blip r:embed="rId2"/>
          <a:srcRect t="407" r="2" b="2"/>
          <a:stretch/>
        </p:blipFill>
        <p:spPr>
          <a:xfrm>
            <a:off x="4916306" y="845399"/>
            <a:ext cx="6991674" cy="5283691"/>
          </a:xfrm>
          <a:prstGeom prst="rect">
            <a:avLst/>
          </a:prstGeom>
        </p:spPr>
      </p:pic>
    </p:spTree>
    <p:extLst>
      <p:ext uri="{BB962C8B-B14F-4D97-AF65-F5344CB8AC3E}">
        <p14:creationId xmlns:p14="http://schemas.microsoft.com/office/powerpoint/2010/main" val="4147913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AB13-1F13-DBA6-4928-F9C7FD7480ED}"/>
              </a:ext>
            </a:extLst>
          </p:cNvPr>
          <p:cNvSpPr>
            <a:spLocks noGrp="1"/>
          </p:cNvSpPr>
          <p:nvPr>
            <p:ph type="title"/>
          </p:nvPr>
        </p:nvSpPr>
        <p:spPr>
          <a:xfrm>
            <a:off x="910119" y="572569"/>
            <a:ext cx="3286453" cy="1642956"/>
          </a:xfrm>
        </p:spPr>
        <p:txBody>
          <a:bodyPr anchor="b">
            <a:normAutofit/>
          </a:bodyPr>
          <a:lstStyle/>
          <a:p>
            <a:r>
              <a:rPr lang="en-US" sz="3600" b="1">
                <a:solidFill>
                  <a:schemeClr val="tx2"/>
                </a:solidFill>
                <a:latin typeface="Calibri"/>
                <a:cs typeface="Calibri"/>
              </a:rPr>
              <a:t>Characteristics of DAL</a:t>
            </a:r>
          </a:p>
        </p:txBody>
      </p:sp>
      <p:sp>
        <p:nvSpPr>
          <p:cNvPr id="3" name="Content Placeholder 2">
            <a:extLst>
              <a:ext uri="{FF2B5EF4-FFF2-40B4-BE49-F238E27FC236}">
                <a16:creationId xmlns:a16="http://schemas.microsoft.com/office/drawing/2014/main" id="{D2B1E36D-C722-B0AD-CC06-DE3D16E838A0}"/>
              </a:ext>
            </a:extLst>
          </p:cNvPr>
          <p:cNvSpPr>
            <a:spLocks noGrp="1"/>
          </p:cNvSpPr>
          <p:nvPr>
            <p:ph idx="1"/>
          </p:nvPr>
        </p:nvSpPr>
        <p:spPr>
          <a:xfrm>
            <a:off x="909218" y="2323428"/>
            <a:ext cx="3926157" cy="3924971"/>
          </a:xfrm>
        </p:spPr>
        <p:txBody>
          <a:bodyPr vert="horz" lIns="91440" tIns="45720" rIns="91440" bIns="45720" rtlCol="0" anchor="t">
            <a:normAutofit/>
          </a:bodyPr>
          <a:lstStyle/>
          <a:p>
            <a:r>
              <a:rPr lang="en-US" sz="1500" dirty="0">
                <a:solidFill>
                  <a:schemeClr val="tx2"/>
                </a:solidFill>
                <a:cs typeface="Calibri"/>
              </a:rPr>
              <a:t>It can support multiple database, so the application is able to make use of any database as per its requirement.</a:t>
            </a:r>
          </a:p>
          <a:p>
            <a:r>
              <a:rPr lang="en-US" sz="1500" dirty="0">
                <a:solidFill>
                  <a:schemeClr val="tx2"/>
                </a:solidFill>
                <a:cs typeface="Calibri"/>
              </a:rPr>
              <a:t>Because segregating the data access code, enables better maintainability and easy migration of the database.</a:t>
            </a:r>
          </a:p>
          <a:p>
            <a:r>
              <a:rPr lang="en-US" sz="1500" dirty="0">
                <a:solidFill>
                  <a:schemeClr val="tx2"/>
                </a:solidFill>
                <a:cs typeface="Calibri"/>
              </a:rPr>
              <a:t>It contains methods for accessing the underlying database data.</a:t>
            </a:r>
          </a:p>
          <a:p>
            <a:r>
              <a:rPr lang="en-US" sz="1500" dirty="0">
                <a:solidFill>
                  <a:schemeClr val="tx2"/>
                </a:solidFill>
                <a:cs typeface="Calibri"/>
              </a:rPr>
              <a:t>As we read earlier, in this layer we do perform all the CRUD Operations by using all the REST API methods(GET,POST,PATCH/PUT,DELETE)</a:t>
            </a:r>
          </a:p>
          <a:p>
            <a:endParaRPr lang="en-US" sz="1500">
              <a:solidFill>
                <a:schemeClr val="tx2"/>
              </a:solidFill>
              <a:cs typeface="Calibri"/>
            </a:endParaRPr>
          </a:p>
          <a:p>
            <a:endParaRPr lang="en-US" sz="1500">
              <a:solidFill>
                <a:schemeClr val="tx2"/>
              </a:solidFill>
              <a:cs typeface="Calibri"/>
            </a:endParaRPr>
          </a:p>
        </p:txBody>
      </p:sp>
      <p:pic>
        <p:nvPicPr>
          <p:cNvPr id="4" name="Picture 3" descr="A diagram of a rest api method&#10;&#10;Description automatically generated">
            <a:extLst>
              <a:ext uri="{FF2B5EF4-FFF2-40B4-BE49-F238E27FC236}">
                <a16:creationId xmlns:a16="http://schemas.microsoft.com/office/drawing/2014/main" id="{96DCC50C-ACD0-5532-0D7D-13D33690C9DE}"/>
              </a:ext>
            </a:extLst>
          </p:cNvPr>
          <p:cNvPicPr>
            <a:picLocks noChangeAspect="1"/>
          </p:cNvPicPr>
          <p:nvPr/>
        </p:nvPicPr>
        <p:blipFill>
          <a:blip r:embed="rId2"/>
          <a:stretch>
            <a:fillRect/>
          </a:stretch>
        </p:blipFill>
        <p:spPr>
          <a:xfrm>
            <a:off x="4994031" y="1534844"/>
            <a:ext cx="6588369" cy="3788312"/>
          </a:xfrm>
          <a:prstGeom prst="rect">
            <a:avLst/>
          </a:prstGeom>
        </p:spPr>
      </p:pic>
    </p:spTree>
    <p:extLst>
      <p:ext uri="{BB962C8B-B14F-4D97-AF65-F5344CB8AC3E}">
        <p14:creationId xmlns:p14="http://schemas.microsoft.com/office/powerpoint/2010/main" val="238056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AC467-F049-41CF-A863-1B7F6B450420}"/>
              </a:ext>
            </a:extLst>
          </p:cNvPr>
          <p:cNvSpPr>
            <a:spLocks noGrp="1"/>
          </p:cNvSpPr>
          <p:nvPr>
            <p:ph type="title"/>
          </p:nvPr>
        </p:nvSpPr>
        <p:spPr>
          <a:xfrm>
            <a:off x="761995" y="307447"/>
            <a:ext cx="10693884" cy="1109932"/>
          </a:xfrm>
        </p:spPr>
        <p:txBody>
          <a:bodyPr>
            <a:normAutofit/>
          </a:bodyPr>
          <a:lstStyle/>
          <a:p>
            <a:r>
              <a:rPr lang="en-US" sz="4000" b="1">
                <a:latin typeface="Calibri"/>
                <a:cs typeface="Calibri Light"/>
              </a:rPr>
              <a:t>DAL Interaction with ORM</a:t>
            </a:r>
          </a:p>
        </p:txBody>
      </p:sp>
      <p:pic>
        <p:nvPicPr>
          <p:cNvPr id="4" name="Picture 3" descr="A diagram of a prisma scheme&#10;&#10;Description automatically generated">
            <a:extLst>
              <a:ext uri="{FF2B5EF4-FFF2-40B4-BE49-F238E27FC236}">
                <a16:creationId xmlns:a16="http://schemas.microsoft.com/office/drawing/2014/main" id="{5803897D-C8D4-25D9-C78E-4C3C7DA86D6D}"/>
              </a:ext>
            </a:extLst>
          </p:cNvPr>
          <p:cNvPicPr>
            <a:picLocks noChangeAspect="1"/>
          </p:cNvPicPr>
          <p:nvPr/>
        </p:nvPicPr>
        <p:blipFill>
          <a:blip r:embed="rId2"/>
          <a:stretch>
            <a:fillRect/>
          </a:stretch>
        </p:blipFill>
        <p:spPr>
          <a:xfrm>
            <a:off x="406863" y="2114076"/>
            <a:ext cx="6548139" cy="3736302"/>
          </a:xfrm>
          <a:prstGeom prst="rect">
            <a:avLst/>
          </a:prstGeom>
        </p:spPr>
      </p:pic>
      <p:sp>
        <p:nvSpPr>
          <p:cNvPr id="3" name="Content Placeholder 2">
            <a:extLst>
              <a:ext uri="{FF2B5EF4-FFF2-40B4-BE49-F238E27FC236}">
                <a16:creationId xmlns:a16="http://schemas.microsoft.com/office/drawing/2014/main" id="{DB28FC36-1103-6803-FD96-2BB5B4B03A5B}"/>
              </a:ext>
            </a:extLst>
          </p:cNvPr>
          <p:cNvSpPr>
            <a:spLocks noGrp="1"/>
          </p:cNvSpPr>
          <p:nvPr>
            <p:ph idx="1"/>
          </p:nvPr>
        </p:nvSpPr>
        <p:spPr>
          <a:xfrm>
            <a:off x="7190509" y="2551168"/>
            <a:ext cx="4377938" cy="4055718"/>
          </a:xfrm>
        </p:spPr>
        <p:txBody>
          <a:bodyPr vert="horz" lIns="91440" tIns="45720" rIns="91440" bIns="45720" rtlCol="0" anchor="ctr">
            <a:noAutofit/>
          </a:bodyPr>
          <a:lstStyle/>
          <a:p>
            <a:r>
              <a:rPr lang="en-US" sz="1600" dirty="0">
                <a:cs typeface="Calibri"/>
              </a:rPr>
              <a:t>ORM is known as Object-Relational Mapping Tools, it is a layer that connects </a:t>
            </a:r>
            <a:r>
              <a:rPr lang="en-US" sz="1600">
                <a:cs typeface="Calibri"/>
              </a:rPr>
              <a:t>object-oriented</a:t>
            </a:r>
            <a:r>
              <a:rPr lang="en-US" sz="1600" dirty="0">
                <a:cs typeface="Calibri"/>
              </a:rPr>
              <a:t> programming (OOP) to relational databases.</a:t>
            </a:r>
          </a:p>
          <a:p>
            <a:r>
              <a:rPr lang="en-US" sz="1600" b="1" dirty="0">
                <a:cs typeface="Calibri"/>
              </a:rPr>
              <a:t>PRISMA:</a:t>
            </a:r>
          </a:p>
          <a:p>
            <a:r>
              <a:rPr lang="en-US" sz="1600" dirty="0">
                <a:ea typeface="+mn-lt"/>
                <a:cs typeface="+mn-lt"/>
              </a:rPr>
              <a:t>Prisma is a </a:t>
            </a:r>
            <a:r>
              <a:rPr lang="en-US" sz="1600" b="1" dirty="0">
                <a:ea typeface="+mn-lt"/>
                <a:cs typeface="+mn-lt"/>
              </a:rPr>
              <a:t>next-generation ORM</a:t>
            </a:r>
            <a:r>
              <a:rPr lang="en-US" sz="1600" dirty="0">
                <a:ea typeface="+mn-lt"/>
                <a:cs typeface="+mn-lt"/>
              </a:rPr>
              <a:t> that consists of these tools:</a:t>
            </a:r>
            <a:endParaRPr lang="en-US" sz="1600" b="1" dirty="0">
              <a:cs typeface="Calibri"/>
            </a:endParaRPr>
          </a:p>
          <a:p>
            <a:r>
              <a:rPr lang="en-US" sz="1600" b="1" u="sng" dirty="0">
                <a:ea typeface="+mn-lt"/>
                <a:cs typeface="+mn-lt"/>
                <a:hlinkClick r:id="rId3">
                  <a:extLst>
                    <a:ext uri="{A12FA001-AC4F-418D-AE19-62706E023703}">
                      <ahyp:hlinkClr xmlns:ahyp="http://schemas.microsoft.com/office/drawing/2018/hyperlinkcolor" val="tx"/>
                    </a:ext>
                  </a:extLst>
                </a:hlinkClick>
              </a:rPr>
              <a:t>Prisma Client</a:t>
            </a:r>
            <a:r>
              <a:rPr lang="en-US" sz="1600" dirty="0">
                <a:ea typeface="+mn-lt"/>
                <a:cs typeface="+mn-lt"/>
              </a:rPr>
              <a:t>: Auto-generated and type-safe query builder for Node.js &amp; TypeScript</a:t>
            </a:r>
            <a:endParaRPr lang="en-US" sz="1600" dirty="0">
              <a:cs typeface="Calibri"/>
            </a:endParaRPr>
          </a:p>
          <a:p>
            <a:r>
              <a:rPr lang="en-US" sz="1600" b="1" dirty="0">
                <a:ea typeface="+mn-lt"/>
                <a:cs typeface="+mn-lt"/>
                <a:hlinkClick r:id="rId4">
                  <a:extLst>
                    <a:ext uri="{A12FA001-AC4F-418D-AE19-62706E023703}">
                      <ahyp:hlinkClr xmlns:ahyp="http://schemas.microsoft.com/office/drawing/2018/hyperlinkcolor" val="tx"/>
                    </a:ext>
                  </a:extLst>
                </a:hlinkClick>
              </a:rPr>
              <a:t>Prisma Migrate</a:t>
            </a:r>
            <a:r>
              <a:rPr lang="en-US" sz="1600" dirty="0">
                <a:ea typeface="+mn-lt"/>
                <a:cs typeface="+mn-lt"/>
              </a:rPr>
              <a:t>: Declarative data modeling &amp; migration system</a:t>
            </a:r>
            <a:endParaRPr lang="en-US" sz="1600" dirty="0">
              <a:cs typeface="Calibri"/>
            </a:endParaRPr>
          </a:p>
          <a:p>
            <a:r>
              <a:rPr lang="en-US" sz="1600" b="1" dirty="0">
                <a:ea typeface="+mn-lt"/>
                <a:cs typeface="+mn-lt"/>
                <a:hlinkClick r:id="rId5">
                  <a:extLst>
                    <a:ext uri="{A12FA001-AC4F-418D-AE19-62706E023703}">
                      <ahyp:hlinkClr xmlns:ahyp="http://schemas.microsoft.com/office/drawing/2018/hyperlinkcolor" val="tx"/>
                    </a:ext>
                  </a:extLst>
                </a:hlinkClick>
              </a:rPr>
              <a:t>Prisma Studio</a:t>
            </a:r>
            <a:r>
              <a:rPr lang="en-US" sz="1600" dirty="0">
                <a:ea typeface="+mn-lt"/>
                <a:cs typeface="+mn-lt"/>
              </a:rPr>
              <a:t>: GUI to view and edit data in your database</a:t>
            </a:r>
            <a:endParaRPr lang="en-US" sz="1600" dirty="0">
              <a:cs typeface="Calibri"/>
            </a:endParaRPr>
          </a:p>
          <a:p>
            <a:r>
              <a:rPr lang="en-US" sz="1600" dirty="0">
                <a:ea typeface="+mn-lt"/>
                <a:cs typeface="+mn-lt"/>
              </a:rPr>
              <a:t>Prisma Client can be used in </a:t>
            </a:r>
            <a:r>
              <a:rPr lang="en-US" sz="1600" i="1" dirty="0">
                <a:ea typeface="+mn-lt"/>
                <a:cs typeface="+mn-lt"/>
              </a:rPr>
              <a:t>any</a:t>
            </a:r>
            <a:r>
              <a:rPr lang="en-US" sz="1600" dirty="0">
                <a:ea typeface="+mn-lt"/>
                <a:cs typeface="+mn-lt"/>
              </a:rPr>
              <a:t> Node.js or TypeScript backend application (including serverless applications and microservices). This can be a </a:t>
            </a:r>
            <a:r>
              <a:rPr lang="en-US" sz="1600" b="1" dirty="0">
                <a:ea typeface="+mn-lt"/>
                <a:cs typeface="+mn-lt"/>
                <a:hlinkClick r:id="rId6">
                  <a:extLst>
                    <a:ext uri="{A12FA001-AC4F-418D-AE19-62706E023703}">
                      <ahyp:hlinkClr xmlns:ahyp="http://schemas.microsoft.com/office/drawing/2018/hyperlinkcolor" val="tx"/>
                    </a:ext>
                  </a:extLst>
                </a:hlinkClick>
              </a:rPr>
              <a:t>REST API</a:t>
            </a:r>
            <a:r>
              <a:rPr lang="en-US" sz="1600" dirty="0">
                <a:ea typeface="+mn-lt"/>
                <a:cs typeface="+mn-lt"/>
              </a:rPr>
              <a:t>, a </a:t>
            </a:r>
            <a:r>
              <a:rPr lang="en-US" sz="1600" b="1" dirty="0">
                <a:ea typeface="+mn-lt"/>
                <a:cs typeface="+mn-lt"/>
                <a:hlinkClick r:id="rId7">
                  <a:extLst>
                    <a:ext uri="{A12FA001-AC4F-418D-AE19-62706E023703}">
                      <ahyp:hlinkClr xmlns:ahyp="http://schemas.microsoft.com/office/drawing/2018/hyperlinkcolor" val="tx"/>
                    </a:ext>
                  </a:extLst>
                </a:hlinkClick>
              </a:rPr>
              <a:t>GraphQL API</a:t>
            </a:r>
            <a:r>
              <a:rPr lang="en-US" sz="1600" dirty="0">
                <a:ea typeface="+mn-lt"/>
                <a:cs typeface="+mn-lt"/>
              </a:rPr>
              <a:t> a gRPC API, or anything else that needs a database.</a:t>
            </a:r>
            <a:endParaRPr lang="en-US" sz="1600" dirty="0">
              <a:cs typeface="Calibri"/>
            </a:endParaRPr>
          </a:p>
          <a:p>
            <a:endParaRPr lang="en-US" sz="1600" b="1" dirty="0">
              <a:cs typeface="Calibri"/>
            </a:endParaRPr>
          </a:p>
          <a:p>
            <a:endParaRPr lang="en-US" sz="1300">
              <a:cs typeface="Calibri"/>
            </a:endParaRPr>
          </a:p>
        </p:txBody>
      </p:sp>
    </p:spTree>
    <p:extLst>
      <p:ext uri="{BB962C8B-B14F-4D97-AF65-F5344CB8AC3E}">
        <p14:creationId xmlns:p14="http://schemas.microsoft.com/office/powerpoint/2010/main" val="257993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7333C-5FD1-3B4D-1FD1-36403B4176BB}"/>
              </a:ext>
            </a:extLst>
          </p:cNvPr>
          <p:cNvSpPr>
            <a:spLocks noGrp="1"/>
          </p:cNvSpPr>
          <p:nvPr>
            <p:ph type="title"/>
          </p:nvPr>
        </p:nvSpPr>
        <p:spPr>
          <a:xfrm>
            <a:off x="838200" y="365125"/>
            <a:ext cx="10515600" cy="685860"/>
          </a:xfrm>
        </p:spPr>
        <p:txBody>
          <a:bodyPr>
            <a:normAutofit/>
          </a:bodyPr>
          <a:lstStyle/>
          <a:p>
            <a:r>
              <a:rPr lang="en-US" sz="2400" b="1" dirty="0">
                <a:latin typeface="Calibri"/>
                <a:cs typeface="Calibri Light"/>
              </a:rPr>
              <a:t>Code Base Followed in DAL</a:t>
            </a:r>
            <a:endParaRPr lang="en-US" sz="2400" b="1" dirty="0">
              <a:latin typeface="Calibri"/>
            </a:endParaRPr>
          </a:p>
        </p:txBody>
      </p:sp>
      <p:sp>
        <p:nvSpPr>
          <p:cNvPr id="3" name="Content Placeholder 2">
            <a:extLst>
              <a:ext uri="{FF2B5EF4-FFF2-40B4-BE49-F238E27FC236}">
                <a16:creationId xmlns:a16="http://schemas.microsoft.com/office/drawing/2014/main" id="{8251B01A-233E-1AE0-AD5A-8904B9575F06}"/>
              </a:ext>
            </a:extLst>
          </p:cNvPr>
          <p:cNvSpPr>
            <a:spLocks noGrp="1"/>
          </p:cNvSpPr>
          <p:nvPr>
            <p:ph idx="1"/>
          </p:nvPr>
        </p:nvSpPr>
        <p:spPr>
          <a:xfrm>
            <a:off x="916131" y="932366"/>
            <a:ext cx="10437669" cy="5856520"/>
          </a:xfrm>
        </p:spPr>
        <p:txBody>
          <a:bodyPr vert="horz" lIns="91440" tIns="45720" rIns="91440" bIns="45720" rtlCol="0" anchor="t">
            <a:normAutofit fontScale="70000" lnSpcReduction="20000"/>
          </a:bodyPr>
          <a:lstStyle/>
          <a:p>
            <a:r>
              <a:rPr lang="en-US" sz="2000" dirty="0">
                <a:cs typeface="Calibri"/>
              </a:rPr>
              <a:t>doc</a:t>
            </a:r>
            <a:endParaRPr lang="en-US" sz="2000">
              <a:cs typeface="Calibri"/>
            </a:endParaRPr>
          </a:p>
          <a:p>
            <a:r>
              <a:rPr lang="en-US" sz="2000" dirty="0">
                <a:cs typeface="Calibri"/>
              </a:rPr>
              <a:t>node_modules</a:t>
            </a:r>
          </a:p>
          <a:p>
            <a:r>
              <a:rPr lang="en-US" sz="2000" dirty="0">
                <a:cs typeface="Calibri"/>
              </a:rPr>
              <a:t>src</a:t>
            </a:r>
            <a:r>
              <a:rPr lang="en-US" dirty="0">
                <a:cs typeface="Calibri"/>
              </a:rPr>
              <a:t> </a:t>
            </a:r>
            <a:endParaRPr lang="en-US" dirty="0"/>
          </a:p>
          <a:p>
            <a:r>
              <a:rPr lang="en-US" sz="1400" dirty="0">
                <a:cs typeface="Calibri"/>
              </a:rPr>
              <a:t>controllers</a:t>
            </a:r>
            <a:endParaRPr lang="en-US" sz="1400">
              <a:cs typeface="Calibri"/>
            </a:endParaRPr>
          </a:p>
          <a:p>
            <a:r>
              <a:rPr lang="en-US" sz="1400" dirty="0">
                <a:cs typeface="Calibri"/>
              </a:rPr>
              <a:t>mocks</a:t>
            </a:r>
            <a:endParaRPr lang="en-US" sz="1400">
              <a:cs typeface="Calibri"/>
            </a:endParaRPr>
          </a:p>
          <a:p>
            <a:r>
              <a:rPr lang="en-US" sz="1400" dirty="0">
                <a:cs typeface="Calibri"/>
              </a:rPr>
              <a:t>schemas</a:t>
            </a:r>
            <a:endParaRPr lang="en-US" sz="1400">
              <a:cs typeface="Calibri"/>
            </a:endParaRPr>
          </a:p>
          <a:p>
            <a:r>
              <a:rPr lang="en-US" sz="1400" dirty="0">
                <a:cs typeface="Calibri"/>
              </a:rPr>
              <a:t>services</a:t>
            </a:r>
            <a:endParaRPr lang="en-US" sz="1400">
              <a:cs typeface="Calibri"/>
            </a:endParaRPr>
          </a:p>
          <a:p>
            <a:r>
              <a:rPr lang="en-US" sz="1400" dirty="0">
                <a:cs typeface="Calibri"/>
              </a:rPr>
              <a:t>utils</a:t>
            </a:r>
            <a:endParaRPr lang="en-US" sz="1400">
              <a:cs typeface="Calibri"/>
            </a:endParaRPr>
          </a:p>
          <a:p>
            <a:r>
              <a:rPr lang="en-US" sz="2000" dirty="0">
                <a:cs typeface="Calibri"/>
              </a:rPr>
              <a:t>Test</a:t>
            </a:r>
            <a:endParaRPr lang="en-US" sz="2000">
              <a:cs typeface="Calibri"/>
            </a:endParaRPr>
          </a:p>
          <a:p>
            <a:r>
              <a:rPr lang="en-US" sz="2000" dirty="0">
                <a:cs typeface="Calibri"/>
              </a:rPr>
              <a:t>env</a:t>
            </a:r>
            <a:endParaRPr lang="en-US" sz="2000">
              <a:cs typeface="Calibri"/>
            </a:endParaRPr>
          </a:p>
          <a:p>
            <a:r>
              <a:rPr lang="en-US" sz="2000" dirty="0">
                <a:cs typeface="Calibri"/>
              </a:rPr>
              <a:t>eslintigore</a:t>
            </a:r>
          </a:p>
          <a:p>
            <a:r>
              <a:rPr lang="en-US" sz="2000" dirty="0">
                <a:cs typeface="Calibri"/>
              </a:rPr>
              <a:t>eslintrc.json</a:t>
            </a:r>
          </a:p>
          <a:p>
            <a:r>
              <a:rPr lang="en-US" sz="2000" dirty="0">
                <a:cs typeface="Calibri"/>
              </a:rPr>
              <a:t>gitignore</a:t>
            </a:r>
          </a:p>
          <a:p>
            <a:r>
              <a:rPr lang="en-US" sz="2000" dirty="0">
                <a:cs typeface="Calibri"/>
              </a:rPr>
              <a:t>npmrc</a:t>
            </a:r>
          </a:p>
          <a:p>
            <a:r>
              <a:rPr lang="en-US" sz="2000" dirty="0">
                <a:cs typeface="Calibri"/>
              </a:rPr>
              <a:t>api.config.json</a:t>
            </a:r>
          </a:p>
          <a:p>
            <a:r>
              <a:rPr lang="en-US" sz="2000" dirty="0">
                <a:cs typeface="Calibri"/>
              </a:rPr>
              <a:t>command</a:t>
            </a:r>
            <a:endParaRPr lang="en-US" sz="2000">
              <a:cs typeface="Calibri"/>
            </a:endParaRPr>
          </a:p>
          <a:p>
            <a:r>
              <a:rPr lang="en-US" sz="2000" dirty="0">
                <a:cs typeface="Calibri"/>
              </a:rPr>
              <a:t>config</a:t>
            </a:r>
            <a:endParaRPr lang="en-US" sz="2000">
              <a:cs typeface="Calibri"/>
            </a:endParaRPr>
          </a:p>
          <a:p>
            <a:r>
              <a:rPr lang="en-US" sz="2000" dirty="0">
                <a:cs typeface="Calibri"/>
              </a:rPr>
              <a:t>Jest.config</a:t>
            </a:r>
          </a:p>
          <a:p>
            <a:r>
              <a:rPr lang="en-US" sz="2000" dirty="0">
                <a:cs typeface="Calibri"/>
              </a:rPr>
              <a:t>Logger.config</a:t>
            </a:r>
            <a:endParaRPr lang="en-US" dirty="0">
              <a:cs typeface="Calibri"/>
            </a:endParaRPr>
          </a:p>
          <a:p>
            <a:r>
              <a:rPr lang="en-US" sz="2000" dirty="0">
                <a:cs typeface="Calibri"/>
              </a:rPr>
              <a:t>main.js</a:t>
            </a:r>
            <a:endParaRPr lang="en-US" dirty="0">
              <a:cs typeface="Calibri"/>
            </a:endParaRPr>
          </a:p>
          <a:p>
            <a:r>
              <a:rPr lang="en-US" sz="2000" dirty="0">
                <a:cs typeface="Calibri"/>
              </a:rPr>
              <a:t>Server.js</a:t>
            </a:r>
          </a:p>
          <a:p>
            <a:endParaRPr lang="en-US" sz="2000" dirty="0">
              <a:cs typeface="Calibri"/>
            </a:endParaRPr>
          </a:p>
          <a:p>
            <a:endParaRPr lang="en-US" sz="1600" dirty="0">
              <a:cs typeface="Calibri"/>
            </a:endParaRPr>
          </a:p>
          <a:p>
            <a:endParaRPr lang="en-US" dirty="0">
              <a:cs typeface="Calibri"/>
            </a:endParaRPr>
          </a:p>
        </p:txBody>
      </p:sp>
      <p:pic>
        <p:nvPicPr>
          <p:cNvPr id="4" name="Picture 3" descr="A screenshot of a computer&#10;&#10;Description automatically generated">
            <a:extLst>
              <a:ext uri="{FF2B5EF4-FFF2-40B4-BE49-F238E27FC236}">
                <a16:creationId xmlns:a16="http://schemas.microsoft.com/office/drawing/2014/main" id="{0F00D678-3F67-BF2A-8116-F6230690C662}"/>
              </a:ext>
            </a:extLst>
          </p:cNvPr>
          <p:cNvPicPr>
            <a:picLocks noChangeAspect="1"/>
          </p:cNvPicPr>
          <p:nvPr/>
        </p:nvPicPr>
        <p:blipFill>
          <a:blip r:embed="rId2"/>
          <a:stretch>
            <a:fillRect/>
          </a:stretch>
        </p:blipFill>
        <p:spPr>
          <a:xfrm>
            <a:off x="4877130" y="1103168"/>
            <a:ext cx="4221512" cy="5257800"/>
          </a:xfrm>
          <a:prstGeom prst="rect">
            <a:avLst/>
          </a:prstGeom>
        </p:spPr>
      </p:pic>
    </p:spTree>
    <p:extLst>
      <p:ext uri="{BB962C8B-B14F-4D97-AF65-F5344CB8AC3E}">
        <p14:creationId xmlns:p14="http://schemas.microsoft.com/office/powerpoint/2010/main" val="93726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BD34-D569-0DF4-7E7D-F32D4128406B}"/>
              </a:ext>
            </a:extLst>
          </p:cNvPr>
          <p:cNvSpPr>
            <a:spLocks noGrp="1"/>
          </p:cNvSpPr>
          <p:nvPr>
            <p:ph type="title"/>
          </p:nvPr>
        </p:nvSpPr>
        <p:spPr>
          <a:xfrm>
            <a:off x="838200" y="365125"/>
            <a:ext cx="10515600" cy="485632"/>
          </a:xfrm>
        </p:spPr>
        <p:txBody>
          <a:bodyPr>
            <a:normAutofit/>
          </a:bodyPr>
          <a:lstStyle/>
          <a:p>
            <a:r>
              <a:rPr lang="en-US" sz="2400" b="1" dirty="0">
                <a:cs typeface="Calibri Light"/>
              </a:rPr>
              <a:t>What is doc</a:t>
            </a:r>
            <a:endParaRPr lang="en-US" sz="2400" b="1" dirty="0"/>
          </a:p>
        </p:txBody>
      </p:sp>
      <p:sp>
        <p:nvSpPr>
          <p:cNvPr id="3" name="Content Placeholder 2">
            <a:extLst>
              <a:ext uri="{FF2B5EF4-FFF2-40B4-BE49-F238E27FC236}">
                <a16:creationId xmlns:a16="http://schemas.microsoft.com/office/drawing/2014/main" id="{8114F8DB-8EEB-DA5E-B667-26BED9A8F702}"/>
              </a:ext>
            </a:extLst>
          </p:cNvPr>
          <p:cNvSpPr>
            <a:spLocks noGrp="1"/>
          </p:cNvSpPr>
          <p:nvPr>
            <p:ph idx="1"/>
          </p:nvPr>
        </p:nvSpPr>
        <p:spPr>
          <a:xfrm>
            <a:off x="838200" y="873126"/>
            <a:ext cx="10160577" cy="5511655"/>
          </a:xfrm>
        </p:spPr>
        <p:txBody>
          <a:bodyPr vert="horz" lIns="91440" tIns="45720" rIns="91440" bIns="45720" rtlCol="0" anchor="t">
            <a:normAutofit/>
          </a:bodyPr>
          <a:lstStyle/>
          <a:p>
            <a:r>
              <a:rPr lang="en-US" sz="2000" dirty="0">
                <a:cs typeface="Calibri"/>
              </a:rPr>
              <a:t>Doc is a place where do we store the documentation</a:t>
            </a:r>
          </a:p>
          <a:p>
            <a:r>
              <a:rPr lang="en-US" sz="2000" dirty="0">
                <a:cs typeface="Calibri"/>
              </a:rPr>
              <a:t>Here in our docs, we do create a</a:t>
            </a:r>
            <a:r>
              <a:rPr lang="en-US" sz="2000" b="1" dirty="0">
                <a:cs typeface="Calibri"/>
              </a:rPr>
              <a:t> postman</a:t>
            </a:r>
            <a:r>
              <a:rPr lang="en-US" sz="2000" dirty="0">
                <a:cs typeface="Calibri"/>
              </a:rPr>
              <a:t> named folder and in that we do create a </a:t>
            </a:r>
            <a:r>
              <a:rPr lang="en-US" sz="2000" b="1" dirty="0">
                <a:cs typeface="Calibri"/>
              </a:rPr>
              <a:t>postman collection </a:t>
            </a:r>
            <a:r>
              <a:rPr lang="en-US" sz="2000" b="1">
                <a:cs typeface="Calibri"/>
              </a:rPr>
              <a:t>Json</a:t>
            </a:r>
            <a:endParaRPr lang="en-US" sz="2000" b="1" dirty="0">
              <a:cs typeface="Calibri"/>
            </a:endParaRPr>
          </a:p>
          <a:p>
            <a:endParaRPr lang="en-US" sz="2000" b="1" dirty="0">
              <a:cs typeface="Calibri"/>
            </a:endParaRPr>
          </a:p>
        </p:txBody>
      </p:sp>
      <p:pic>
        <p:nvPicPr>
          <p:cNvPr id="4" name="Picture 3" descr="A screen shot of a computer screen&#10;&#10;Description automatically generated">
            <a:extLst>
              <a:ext uri="{FF2B5EF4-FFF2-40B4-BE49-F238E27FC236}">
                <a16:creationId xmlns:a16="http://schemas.microsoft.com/office/drawing/2014/main" id="{727F8B18-23BE-9B03-3A7B-BEB3C8F8EB5C}"/>
              </a:ext>
            </a:extLst>
          </p:cNvPr>
          <p:cNvPicPr>
            <a:picLocks noChangeAspect="1"/>
          </p:cNvPicPr>
          <p:nvPr/>
        </p:nvPicPr>
        <p:blipFill>
          <a:blip r:embed="rId2"/>
          <a:stretch>
            <a:fillRect/>
          </a:stretch>
        </p:blipFill>
        <p:spPr>
          <a:xfrm>
            <a:off x="718705" y="1949656"/>
            <a:ext cx="10390907" cy="4577935"/>
          </a:xfrm>
          <a:prstGeom prst="rect">
            <a:avLst/>
          </a:prstGeom>
        </p:spPr>
      </p:pic>
    </p:spTree>
    <p:extLst>
      <p:ext uri="{BB962C8B-B14F-4D97-AF65-F5344CB8AC3E}">
        <p14:creationId xmlns:p14="http://schemas.microsoft.com/office/powerpoint/2010/main" val="298800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B07136-B26B-5E34-2467-675A52868991}"/>
              </a:ext>
            </a:extLst>
          </p:cNvPr>
          <p:cNvSpPr>
            <a:spLocks noGrp="1"/>
          </p:cNvSpPr>
          <p:nvPr>
            <p:ph type="title"/>
          </p:nvPr>
        </p:nvSpPr>
        <p:spPr>
          <a:xfrm>
            <a:off x="761802" y="240241"/>
            <a:ext cx="10760054" cy="1228299"/>
          </a:xfrm>
        </p:spPr>
        <p:txBody>
          <a:bodyPr>
            <a:normAutofit/>
          </a:bodyPr>
          <a:lstStyle/>
          <a:p>
            <a:r>
              <a:rPr lang="en-US" sz="4000" b="1" dirty="0">
                <a:latin typeface="Calibri"/>
                <a:cs typeface="Calibri Light"/>
              </a:rPr>
              <a:t>What is src</a:t>
            </a:r>
            <a:endParaRPr lang="en-US" sz="4000" b="1" dirty="0">
              <a:latin typeface="Calibri"/>
            </a:endParaRPr>
          </a:p>
        </p:txBody>
      </p:sp>
      <p:sp>
        <p:nvSpPr>
          <p:cNvPr id="3" name="Content Placeholder 2">
            <a:extLst>
              <a:ext uri="{FF2B5EF4-FFF2-40B4-BE49-F238E27FC236}">
                <a16:creationId xmlns:a16="http://schemas.microsoft.com/office/drawing/2014/main" id="{BF94031D-A535-85EC-37D8-8BCAFE6388E8}"/>
              </a:ext>
            </a:extLst>
          </p:cNvPr>
          <p:cNvSpPr>
            <a:spLocks noGrp="1"/>
          </p:cNvSpPr>
          <p:nvPr>
            <p:ph idx="1"/>
          </p:nvPr>
        </p:nvSpPr>
        <p:spPr>
          <a:xfrm>
            <a:off x="761802" y="1227783"/>
            <a:ext cx="4864875" cy="5697451"/>
          </a:xfrm>
        </p:spPr>
        <p:txBody>
          <a:bodyPr vert="horz" lIns="91440" tIns="45720" rIns="91440" bIns="45720" rtlCol="0" anchor="ctr">
            <a:normAutofit/>
          </a:bodyPr>
          <a:lstStyle/>
          <a:p>
            <a:r>
              <a:rPr lang="en-US" sz="2000" dirty="0">
                <a:cs typeface="Calibri"/>
              </a:rPr>
              <a:t>Source folder is used to hold the primary source files for the project.</a:t>
            </a:r>
          </a:p>
          <a:p>
            <a:r>
              <a:rPr lang="en-US" sz="2000" dirty="0">
                <a:cs typeface="Calibri"/>
              </a:rPr>
              <a:t> The significance of the source folder vary depending on the context of the framework in use.</a:t>
            </a:r>
          </a:p>
          <a:p>
            <a:r>
              <a:rPr lang="en-US" sz="2000" dirty="0">
                <a:cs typeface="Calibri"/>
              </a:rPr>
              <a:t>The extension for the files is </a:t>
            </a:r>
            <a:r>
              <a:rPr lang="en-US" sz="2000" b="1" dirty="0">
                <a:cs typeface="Calibri"/>
              </a:rPr>
              <a:t>".</a:t>
            </a:r>
            <a:r>
              <a:rPr lang="en-US" sz="2000" b="1" dirty="0" err="1">
                <a:cs typeface="Calibri"/>
              </a:rPr>
              <a:t>js</a:t>
            </a:r>
            <a:r>
              <a:rPr lang="en-US" sz="2000" b="1" dirty="0">
                <a:cs typeface="Calibri"/>
              </a:rPr>
              <a:t>"</a:t>
            </a:r>
            <a:r>
              <a:rPr lang="en-US" sz="2000" dirty="0">
                <a:cs typeface="Calibri"/>
              </a:rPr>
              <a:t> </a:t>
            </a:r>
          </a:p>
          <a:p>
            <a:r>
              <a:rPr lang="en-US" sz="2000" dirty="0">
                <a:cs typeface="Calibri"/>
              </a:rPr>
              <a:t>It consist of controllers, mocks, schemas, services, utils.</a:t>
            </a:r>
          </a:p>
          <a:p>
            <a:r>
              <a:rPr lang="en-US" sz="2000" dirty="0">
                <a:cs typeface="Calibri"/>
              </a:rPr>
              <a:t>In schemas there would be a file called "</a:t>
            </a:r>
            <a:r>
              <a:rPr lang="en-US" sz="2000" b="1" dirty="0" err="1">
                <a:cs typeface="Calibri"/>
              </a:rPr>
              <a:t>schema.prisma</a:t>
            </a:r>
            <a:r>
              <a:rPr lang="en-US" sz="2000" b="1" dirty="0">
                <a:cs typeface="Calibri"/>
              </a:rPr>
              <a:t>"</a:t>
            </a:r>
            <a:r>
              <a:rPr lang="en-US" sz="2000" dirty="0">
                <a:cs typeface="Calibri"/>
              </a:rPr>
              <a:t> where there would be schemas of the required table and fields you want to provide.</a:t>
            </a:r>
          </a:p>
          <a:p>
            <a:endParaRPr lang="en-US" sz="2000">
              <a:cs typeface="Calibri"/>
            </a:endParaRPr>
          </a:p>
        </p:txBody>
      </p:sp>
      <p:pic>
        <p:nvPicPr>
          <p:cNvPr id="4" name="Picture 3" descr="A black screen with white text&#10;&#10;Description automatically generated">
            <a:extLst>
              <a:ext uri="{FF2B5EF4-FFF2-40B4-BE49-F238E27FC236}">
                <a16:creationId xmlns:a16="http://schemas.microsoft.com/office/drawing/2014/main" id="{A197978F-A8D0-1E3A-8CAC-37DABC90F238}"/>
              </a:ext>
            </a:extLst>
          </p:cNvPr>
          <p:cNvPicPr>
            <a:picLocks noChangeAspect="1"/>
          </p:cNvPicPr>
          <p:nvPr/>
        </p:nvPicPr>
        <p:blipFill>
          <a:blip r:embed="rId2"/>
          <a:stretch>
            <a:fillRect/>
          </a:stretch>
        </p:blipFill>
        <p:spPr>
          <a:xfrm>
            <a:off x="5717781" y="1860241"/>
            <a:ext cx="5714428" cy="4192331"/>
          </a:xfrm>
          <a:prstGeom prst="rect">
            <a:avLst/>
          </a:prstGeom>
        </p:spPr>
      </p:pic>
    </p:spTree>
    <p:extLst>
      <p:ext uri="{BB962C8B-B14F-4D97-AF65-F5344CB8AC3E}">
        <p14:creationId xmlns:p14="http://schemas.microsoft.com/office/powerpoint/2010/main" val="3115650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52D2-DAFA-81E6-C2F5-C625E7123165}"/>
              </a:ext>
            </a:extLst>
          </p:cNvPr>
          <p:cNvSpPr>
            <a:spLocks noGrp="1"/>
          </p:cNvSpPr>
          <p:nvPr>
            <p:ph type="title"/>
          </p:nvPr>
        </p:nvSpPr>
        <p:spPr>
          <a:xfrm>
            <a:off x="762000" y="1138265"/>
            <a:ext cx="5791199" cy="1401183"/>
          </a:xfrm>
        </p:spPr>
        <p:txBody>
          <a:bodyPr anchor="t">
            <a:normAutofit/>
          </a:bodyPr>
          <a:lstStyle/>
          <a:p>
            <a:r>
              <a:rPr lang="en-US" sz="3200" b="1" dirty="0">
                <a:latin typeface="Calibri"/>
                <a:cs typeface="Calibri Light"/>
              </a:rPr>
              <a:t>What are node_modules</a:t>
            </a:r>
            <a:endParaRPr lang="en-US" sz="3200" b="1">
              <a:latin typeface="Calibri"/>
              <a:cs typeface="Calibri"/>
            </a:endParaRPr>
          </a:p>
        </p:txBody>
      </p:sp>
      <p:cxnSp>
        <p:nvCxnSpPr>
          <p:cNvPr id="9" name="Straight Connector 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8BDA49-2055-10FE-6A3F-7AAF3D03B1AA}"/>
              </a:ext>
            </a:extLst>
          </p:cNvPr>
          <p:cNvSpPr>
            <a:spLocks noGrp="1"/>
          </p:cNvSpPr>
          <p:nvPr>
            <p:ph idx="1"/>
          </p:nvPr>
        </p:nvSpPr>
        <p:spPr>
          <a:xfrm>
            <a:off x="762000" y="1987099"/>
            <a:ext cx="5791199" cy="4167012"/>
          </a:xfrm>
        </p:spPr>
        <p:txBody>
          <a:bodyPr vert="horz" lIns="91440" tIns="45720" rIns="91440" bIns="45720" rtlCol="0">
            <a:normAutofit/>
          </a:bodyPr>
          <a:lstStyle/>
          <a:p>
            <a:r>
              <a:rPr lang="en-US" sz="2000">
                <a:cs typeface="Calibri"/>
              </a:rPr>
              <a:t>modules are nothing but a block of encapsulated code that communicate with an external application basis of their related functionality.</a:t>
            </a:r>
          </a:p>
          <a:p>
            <a:r>
              <a:rPr lang="en-US" sz="2000">
                <a:cs typeface="Calibri"/>
              </a:rPr>
              <a:t>modules can be single file or a collection of multiple files/folders</a:t>
            </a:r>
          </a:p>
          <a:p>
            <a:endParaRPr lang="en-US" sz="2000">
              <a:cs typeface="Calibri"/>
            </a:endParaRPr>
          </a:p>
        </p:txBody>
      </p:sp>
      <p:sp>
        <p:nvSpPr>
          <p:cNvPr id="11" name="Rectangle 10">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Description automatically generated">
            <a:extLst>
              <a:ext uri="{FF2B5EF4-FFF2-40B4-BE49-F238E27FC236}">
                <a16:creationId xmlns:a16="http://schemas.microsoft.com/office/drawing/2014/main" id="{E5C7594B-72B8-6CA9-ADB2-82343FC26BB6}"/>
              </a:ext>
            </a:extLst>
          </p:cNvPr>
          <p:cNvPicPr>
            <a:picLocks noChangeAspect="1"/>
          </p:cNvPicPr>
          <p:nvPr/>
        </p:nvPicPr>
        <p:blipFill>
          <a:blip r:embed="rId2"/>
          <a:stretch>
            <a:fillRect/>
          </a:stretch>
        </p:blipFill>
        <p:spPr>
          <a:xfrm>
            <a:off x="7184432" y="115461"/>
            <a:ext cx="4516914" cy="6500536"/>
          </a:xfrm>
          <a:prstGeom prst="rect">
            <a:avLst/>
          </a:prstGeom>
        </p:spPr>
      </p:pic>
    </p:spTree>
    <p:extLst>
      <p:ext uri="{BB962C8B-B14F-4D97-AF65-F5344CB8AC3E}">
        <p14:creationId xmlns:p14="http://schemas.microsoft.com/office/powerpoint/2010/main" val="3100445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8BC40-2B23-1F31-22E8-9F1F94FE354C}"/>
              </a:ext>
            </a:extLst>
          </p:cNvPr>
          <p:cNvSpPr>
            <a:spLocks noGrp="1"/>
          </p:cNvSpPr>
          <p:nvPr>
            <p:ph type="title"/>
          </p:nvPr>
        </p:nvSpPr>
        <p:spPr>
          <a:xfrm>
            <a:off x="572493" y="238539"/>
            <a:ext cx="11018520" cy="1434415"/>
          </a:xfrm>
        </p:spPr>
        <p:txBody>
          <a:bodyPr anchor="b">
            <a:normAutofit/>
          </a:bodyPr>
          <a:lstStyle/>
          <a:p>
            <a:r>
              <a:rPr lang="en-US" sz="5400" b="1">
                <a:latin typeface="Calibri"/>
                <a:cs typeface="Calibri Light"/>
              </a:rPr>
              <a:t>controllers</a:t>
            </a:r>
            <a:endParaRPr lang="en-US" sz="5400" b="1">
              <a:latin typeface="Calibri"/>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942876-BB8A-0C8F-F6BD-28D5FA6B89B3}"/>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2200" dirty="0">
                <a:cs typeface="Calibri"/>
              </a:rPr>
              <a:t>Controllers is the folder which contains all the specified Api[actual Api] with the respective file in it.</a:t>
            </a:r>
          </a:p>
          <a:p>
            <a:r>
              <a:rPr lang="en-US" sz="2200" dirty="0">
                <a:cs typeface="Calibri"/>
              </a:rPr>
              <a:t>We will maintain one controller file for one module.</a:t>
            </a:r>
          </a:p>
          <a:p>
            <a:r>
              <a:rPr lang="en-US" sz="2200" dirty="0">
                <a:cs typeface="Calibri"/>
              </a:rPr>
              <a:t>Here it is an example of code base in controllers, we do write all the Api's in controller file of  respective module.</a:t>
            </a:r>
          </a:p>
          <a:p>
            <a:r>
              <a:rPr lang="en-US" sz="2200" dirty="0">
                <a:cs typeface="Calibri"/>
              </a:rPr>
              <a:t>In this example methods like [post, get, delete, update] is done for the role module.</a:t>
            </a:r>
          </a:p>
          <a:p>
            <a:endParaRPr lang="en-US" sz="2200">
              <a:cs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7A66C435-57C9-295E-EC96-9F987D4CF9F0}"/>
              </a:ext>
            </a:extLst>
          </p:cNvPr>
          <p:cNvPicPr>
            <a:picLocks noChangeAspect="1"/>
          </p:cNvPicPr>
          <p:nvPr/>
        </p:nvPicPr>
        <p:blipFill rotWithShape="1">
          <a:blip r:embed="rId2"/>
          <a:srcRect r="17744" b="-1"/>
          <a:stretch/>
        </p:blipFill>
        <p:spPr>
          <a:xfrm>
            <a:off x="7289954" y="1915236"/>
            <a:ext cx="4703064" cy="4905548"/>
          </a:xfrm>
          <a:prstGeom prst="rect">
            <a:avLst/>
          </a:prstGeom>
        </p:spPr>
      </p:pic>
    </p:spTree>
    <p:extLst>
      <p:ext uri="{BB962C8B-B14F-4D97-AF65-F5344CB8AC3E}">
        <p14:creationId xmlns:p14="http://schemas.microsoft.com/office/powerpoint/2010/main" val="12731542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22955d91-9d1f-4161-87a7-e89bed204b81" xsi:nil="true"/>
    <lcf76f155ced4ddcb4097134ff3c332f xmlns="22955d91-9d1f-4161-87a7-e89bed204b81">
      <Terms xmlns="http://schemas.microsoft.com/office/infopath/2007/PartnerControls"/>
    </lcf76f155ced4ddcb4097134ff3c332f>
    <Assignee xmlns="22955d91-9d1f-4161-87a7-e89bed204b81">
      <UserInfo>
        <DisplayName/>
        <AccountId xsi:nil="true"/>
        <AccountType/>
      </UserInfo>
    </Assignee>
    <TaxCatchAll xmlns="a7fea101-fc6f-49c9-be05-b36d3311d6e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2680781D5828540AC201A93E229A356" ma:contentTypeVersion="19" ma:contentTypeDescription="Create a new document." ma:contentTypeScope="" ma:versionID="bf4f130948e6cb6b07c923301b026479">
  <xsd:schema xmlns:xsd="http://www.w3.org/2001/XMLSchema" xmlns:xs="http://www.w3.org/2001/XMLSchema" xmlns:p="http://schemas.microsoft.com/office/2006/metadata/properties" xmlns:ns2="22955d91-9d1f-4161-87a7-e89bed204b81" xmlns:ns3="a7fea101-fc6f-49c9-be05-b36d3311d6e6" targetNamespace="http://schemas.microsoft.com/office/2006/metadata/properties" ma:root="true" ma:fieldsID="133291426d06c690053e60748a44fe63" ns2:_="" ns3:_="">
    <xsd:import namespace="22955d91-9d1f-4161-87a7-e89bed204b81"/>
    <xsd:import namespace="a7fea101-fc6f-49c9-be05-b36d3311d6e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Assignee" minOccurs="0"/>
                <xsd:element ref="ns2:Statu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5d91-9d1f-4161-87a7-e89bed204b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Assignee" ma:index="15" nillable="true" ma:displayName="Assignee" ma:format="Dropdown" ma:indexed="true" ma:list="UserInfo" ma:SharePointGroup="0" ma:internalName="Assigne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atus" ma:index="16" nillable="true" ma:displayName="Status" ma:internalName="Status">
      <xsd:simpleType>
        <xsd:restriction base="dms:Text">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59df2402-66c2-49b5-aabe-7f7bb7c33b2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fea101-fc6f-49c9-be05-b36d3311d6e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1a6c1a0-fd87-47a0-861d-21d52cb8e337}" ma:internalName="TaxCatchAll" ma:showField="CatchAllData" ma:web="a7fea101-fc6f-49c9-be05-b36d3311d6e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912720-6776-4CDF-ACC0-B8912511BA54}">
  <ds:schemaRefs>
    <ds:schemaRef ds:uri="22955d91-9d1f-4161-87a7-e89bed204b81"/>
    <ds:schemaRef ds:uri="a7fea101-fc6f-49c9-be05-b36d3311d6e6"/>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D7D58D7-96B1-4E5B-ACA0-8B2BC0EA4578}">
  <ds:schemaRefs>
    <ds:schemaRef ds:uri="http://schemas.microsoft.com/sharepoint/v3/contenttype/forms"/>
  </ds:schemaRefs>
</ds:datastoreItem>
</file>

<file path=customXml/itemProps3.xml><?xml version="1.0" encoding="utf-8"?>
<ds:datastoreItem xmlns:ds="http://schemas.openxmlformats.org/officeDocument/2006/customXml" ds:itemID="{C117A6F3-A04F-4A13-991A-0AF23A5E9A92}">
  <ds:schemaRefs>
    <ds:schemaRef ds:uri="22955d91-9d1f-4161-87a7-e89bed204b81"/>
    <ds:schemaRef ds:uri="a7fea101-fc6f-49c9-be05-b36d3311d6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BAAS DATA ACCESS LAYER</vt:lpstr>
      <vt:lpstr>Meaning &amp; Overview</vt:lpstr>
      <vt:lpstr>Characteristics of DAL</vt:lpstr>
      <vt:lpstr>DAL Interaction with ORM</vt:lpstr>
      <vt:lpstr>Code Base Followed in DAL</vt:lpstr>
      <vt:lpstr>What is doc</vt:lpstr>
      <vt:lpstr>What is src</vt:lpstr>
      <vt:lpstr>What are node_modules</vt:lpstr>
      <vt:lpstr>controllers</vt:lpstr>
      <vt:lpstr>mocks</vt:lpstr>
      <vt:lpstr>Schemas</vt:lpstr>
      <vt:lpstr>Services</vt:lpstr>
      <vt:lpstr>utils</vt:lpstr>
      <vt:lpstr>env</vt:lpstr>
      <vt:lpstr>test</vt:lpstr>
      <vt:lpstr>eslintigore &amp; eslintrc.json</vt:lpstr>
      <vt:lpstr>api.config.json</vt:lpstr>
      <vt:lpstr>npmrc</vt:lpstr>
      <vt:lpstr>command</vt:lpstr>
      <vt:lpstr>Config</vt:lpstr>
      <vt:lpstr>Jest.config </vt:lpstr>
      <vt:lpstr>Main.js</vt:lpstr>
      <vt:lpstr>Package-lock. Json &amp; package. Json</vt:lpstr>
      <vt:lpstr>Server.JS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1316</cp:revision>
  <dcterms:created xsi:type="dcterms:W3CDTF">2023-10-16T09:53:55Z</dcterms:created>
  <dcterms:modified xsi:type="dcterms:W3CDTF">2023-11-25T04:49:28Z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0x01010042680781D5828540AC201A93E229A356</vt:lpwstr>
  </property>
  <property fmtid="{D5CDD505-2E9C-101B-9397-08002B2CF9AE}" pid="3" name="MediaServiceImageTags">
    <vt:lpwstr/>
  </property>
</Properties>
</file>